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978" r:id="rId2"/>
    <p:sldId id="982" r:id="rId3"/>
    <p:sldId id="971" r:id="rId4"/>
    <p:sldId id="980" r:id="rId5"/>
    <p:sldId id="981" r:id="rId6"/>
    <p:sldId id="985" r:id="rId7"/>
    <p:sldId id="756" r:id="rId8"/>
    <p:sldId id="682" r:id="rId9"/>
    <p:sldId id="737" r:id="rId10"/>
    <p:sldId id="683" r:id="rId11"/>
    <p:sldId id="727" r:id="rId12"/>
    <p:sldId id="710" r:id="rId13"/>
    <p:sldId id="706" r:id="rId14"/>
    <p:sldId id="983" r:id="rId15"/>
    <p:sldId id="684" r:id="rId16"/>
    <p:sldId id="734" r:id="rId17"/>
    <p:sldId id="724" r:id="rId18"/>
    <p:sldId id="735" r:id="rId19"/>
    <p:sldId id="853" r:id="rId20"/>
    <p:sldId id="847" r:id="rId21"/>
    <p:sldId id="849" r:id="rId22"/>
    <p:sldId id="816" r:id="rId23"/>
    <p:sldId id="818" r:id="rId24"/>
    <p:sldId id="851" r:id="rId25"/>
    <p:sldId id="708" r:id="rId26"/>
    <p:sldId id="986" r:id="rId27"/>
    <p:sldId id="984" r:id="rId28"/>
    <p:sldId id="948" r:id="rId29"/>
    <p:sldId id="946" r:id="rId30"/>
    <p:sldId id="695" r:id="rId31"/>
    <p:sldId id="97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99FE"/>
    <a:srgbClr val="F9746B"/>
    <a:srgbClr val="2F2AE2"/>
    <a:srgbClr val="EC35E5"/>
    <a:srgbClr val="6CA644"/>
    <a:srgbClr val="002060"/>
    <a:srgbClr val="57F5F2"/>
    <a:srgbClr val="F5BEF6"/>
    <a:srgbClr val="494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3" autoAdjust="0"/>
    <p:restoredTop sz="83007" autoAdjust="0"/>
  </p:normalViewPr>
  <p:slideViewPr>
    <p:cSldViewPr snapToGrid="0">
      <p:cViewPr varScale="1">
        <p:scale>
          <a:sx n="65" d="100"/>
          <a:sy n="65" d="100"/>
        </p:scale>
        <p:origin x="145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830947-DAE5-361F-CEFB-DA50263091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149953-F6F0-94B5-DD9F-D4BA675757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1B601-2EC2-44EB-BF1A-9087327DD8BE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2DC74-CF79-2A0F-7379-743B84118D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A16C7-DEF8-7AB5-717A-23AEABE458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87E85-946E-4CC1-BAC2-E528DAF7E83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4482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00CBF-A0FC-453F-9199-C888C7E24333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33306-A5DD-407B-A477-B73C9B06878A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5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33306-A5DD-407B-A477-B73C9B06878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43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918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048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255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36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fr-FR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33306-A5DD-407B-A477-B73C9B06878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029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buFont typeface="Symbol" panose="05050102010706020507" pitchFamily="18" charset="2"/>
              <a:buChar char="Þ"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665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886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33306-A5DD-407B-A477-B73C9B06878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930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92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7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33306-A5DD-407B-A477-B73C9B06878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35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32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053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29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28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8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688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7524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33306-A5DD-407B-A477-B73C9B06878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702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829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526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9791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4921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33306-A5DD-407B-A477-B73C9B06878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169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91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33306-A5DD-407B-A477-B73C9B06878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690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33306-A5DD-407B-A477-B73C9B06878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163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5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683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B6CB-B586-BE42-A8BF-BC1711B4A61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968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6811F-BB03-4A25-B2C1-D2449FBEC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EF406-617B-4885-9B3B-217D72030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31361-548A-424E-8540-FF7C9329A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B0C98-E90F-409F-B93D-7D1DF2A5FED1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DAC5B-F732-47C8-AD42-851579859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D0482-F9DA-49FA-AE9F-847A45C8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8FDD-863F-4B64-B2CA-21CC1E27AD0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83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2329-93A7-434F-80E2-5B2EDD13D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BB62E-4DDD-402C-ADBC-A0F332564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A02A5-1C4B-4485-9DBF-16E5EF7E9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B0C98-E90F-409F-B93D-7D1DF2A5FED1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46AB5-6C6C-4620-A603-2E2F14357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6FADF-F226-4A2A-8E6F-02D1CE60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8FDD-863F-4B64-B2CA-21CC1E27AD0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38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727E6D-485D-4004-9AD8-29ABAD854E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3A3EB-332A-4C20-96EC-45286C8A99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DDC5F-23BC-4E8C-8211-56E8CC566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B0C98-E90F-409F-B93D-7D1DF2A5FED1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29CF-C6BF-439D-A54F-6C5615DF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62252-5A8A-47DC-BD4B-6935628AE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8FDD-863F-4B64-B2CA-21CC1E27AD0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923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Left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42211" y="2352816"/>
            <a:ext cx="4667310" cy="36074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577" b="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6142211" y="795158"/>
            <a:ext cx="4546154" cy="59958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3578" b="1" i="0">
                <a:solidFill>
                  <a:srgbClr val="00A3E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Slide title</a:t>
            </a:r>
            <a:endParaRPr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CB1F355-D55E-BE43-830E-729109BEA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704" y="1394739"/>
            <a:ext cx="3881723" cy="646908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645F4FA-5DD8-194B-97B3-4AB261A4DD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21099" cy="6857038"/>
          </a:xfrm>
          <a:solidFill>
            <a:srgbClr val="00A3E0">
              <a:alpha val="90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78369663-DAD4-034C-A423-01638A6C5F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62"/>
            <a:ext cx="4621099" cy="6857038"/>
          </a:xfrm>
          <a:solidFill>
            <a:srgbClr val="00A3E0">
              <a:alpha val="90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FDB47B-8D51-D64B-9EF7-7E841599E50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pc="33"/>
              <a:t>Los </a:t>
            </a:r>
            <a:r>
              <a:rPr lang="en-US" spc="36"/>
              <a:t>Angeles </a:t>
            </a:r>
            <a:r>
              <a:rPr lang="en-US" spc="3"/>
              <a:t>| </a:t>
            </a:r>
            <a:r>
              <a:rPr lang="en-US" spc="36"/>
              <a:t>March 25-26,</a:t>
            </a:r>
            <a:r>
              <a:rPr lang="en-US" spc="85"/>
              <a:t> </a:t>
            </a:r>
            <a:r>
              <a:rPr lang="en-US" spc="42"/>
              <a:t>2020</a:t>
            </a:r>
            <a:endParaRPr lang="en-US" spc="42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69149-3D3A-254C-8A75-2A430C0F47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spc="36"/>
              <a:t>Facade </a:t>
            </a:r>
            <a:r>
              <a:rPr lang="en-US" spc="27"/>
              <a:t>Tectonics </a:t>
            </a:r>
            <a:r>
              <a:rPr lang="en-US" spc="36"/>
              <a:t>2020 </a:t>
            </a:r>
            <a:r>
              <a:rPr lang="en-US" spc="33"/>
              <a:t>World </a:t>
            </a:r>
            <a:r>
              <a:rPr lang="en-US" spc="39"/>
              <a:t>Congress </a:t>
            </a:r>
            <a:r>
              <a:rPr lang="en-US" spc="3"/>
              <a:t>|</a:t>
            </a:r>
            <a:r>
              <a:rPr lang="en-US" spc="127"/>
              <a:t> </a:t>
            </a:r>
            <a:fld id="{81D60167-4931-47E6-BA6A-407CBD079E47}" type="slidenum">
              <a:rPr spc="9" smtClean="0"/>
              <a:pPr/>
              <a:t>‹N°›</a:t>
            </a:fld>
            <a:endParaRPr spc="9" dirty="0"/>
          </a:p>
        </p:txBody>
      </p:sp>
      <p:pic>
        <p:nvPicPr>
          <p:cNvPr id="10" name="Picture 9" descr="A picture containing food&#10;&#10;Description automatically generated">
            <a:extLst>
              <a:ext uri="{FF2B5EF4-FFF2-40B4-BE49-F238E27FC236}">
                <a16:creationId xmlns:a16="http://schemas.microsoft.com/office/drawing/2014/main" id="{1927F799-0738-47DF-8E13-7CA3B18A6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142" y="275456"/>
            <a:ext cx="1746318" cy="7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4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058B-BEFA-4E14-B1C8-FCFAB2694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92F19-338D-4C9F-8190-FE1ADAAD7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91311-023A-440B-A223-9C5912B2D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B0C98-E90F-409F-B93D-7D1DF2A5FED1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218BC-3130-47FC-BF44-273B05BD8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E159D-FFFD-4E87-98DD-19267E52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8FDD-863F-4B64-B2CA-21CC1E27AD0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2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5C85F-A1A8-4398-8479-2F5F1DB5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6C168-08FA-470E-A51A-FC8EF83B9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723B8-D4AC-47F4-BC17-CB70FC27C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B0C98-E90F-409F-B93D-7D1DF2A5FED1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D24C7-C7F9-4AC6-AA2B-5379691F6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4D00A-4C9E-4D48-88AF-8AE77242B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8FDD-863F-4B64-B2CA-21CC1E27AD0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00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BF4FD-08E5-4DB4-99D6-5CA219559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4EE97-341F-47D4-9761-3B3BBBB146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BDE3C-0D20-483C-B2E3-9F8267C09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2301B-145C-44DF-BE18-F4D1F9FF6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B0C98-E90F-409F-B93D-7D1DF2A5FED1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74C78-BC03-4D20-A366-7B22FAE6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C9B3D-D458-44A3-8FFF-F7BEE65F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8FDD-863F-4B64-B2CA-21CC1E27AD0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96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66DE0-8002-44E1-99C2-D88896AAB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A02ED-C092-4CFF-8E70-EBDFD9890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FCAC5-5842-4FD2-A309-432816999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FA044F-A75F-4313-BC8D-EDAEAABFC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EE2274-62FD-4828-840F-CE5E0EF96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6BD24B-7403-42C9-B7C8-0A8577B2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B0C98-E90F-409F-B93D-7D1DF2A5FED1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61304B-B56E-4F3F-8555-EDADBF426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92BA3B-7BB1-40A0-89C9-419D3C599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8FDD-863F-4B64-B2CA-21CC1E27AD0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75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7A551-B947-4E67-B9A2-A89CAAA9A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7EE6D-F3B3-4CF0-950A-DEA11F37D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B0C98-E90F-409F-B93D-7D1DF2A5FED1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F10FD-2C3D-4BC4-9AB2-CD91B76BC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83E30-C9DF-4126-89B4-1DE84EF9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8FDD-863F-4B64-B2CA-21CC1E27AD0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92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08635F-0CA8-4BAB-985A-B9CA49CEA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B0C98-E90F-409F-B93D-7D1DF2A5FED1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9FC12-4C78-482F-8AAD-A3BC6AC84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A455B-BF64-41BC-A03A-5CFD83EA9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8FDD-863F-4B64-B2CA-21CC1E27AD0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958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A223-56B2-427D-93B6-A481CE1E2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258DE-63B2-4BA5-BAC1-D656C3B54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4D4D0-173B-49F9-8E0D-FCCE14F8D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793BE-D295-44B3-9939-FE7724E0C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B0C98-E90F-409F-B93D-7D1DF2A5FED1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7C3077-1118-4A05-A5A9-D07FDE3D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9D2D2-0B2B-4D04-9A67-065AA2DD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8FDD-863F-4B64-B2CA-21CC1E27AD0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653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A8CE9-2217-460A-A4C7-EF0306A2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F56746-6EC1-4DA5-848B-3A4FA2FD9B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9116A-15DA-473D-AD16-0EB3806D0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85388-62D6-4C26-9198-7A0777547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B0C98-E90F-409F-B93D-7D1DF2A5FED1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6157E-71E7-4458-9726-065FB95B3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17E5B-5107-48A7-99DF-FFE51197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8FDD-863F-4B64-B2CA-21CC1E27AD0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84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056A3E-2923-4430-AFC0-B7158BFF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8D800-63B3-4EE3-A8D0-5510E02A5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9FEA4-B234-4E62-960E-930DE341B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B0C98-E90F-409F-B93D-7D1DF2A5FED1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4E28D-8358-4614-B504-D06A349C2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A302D-ABA1-433B-8B70-EBBE64B91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48FDD-863F-4B64-B2CA-21CC1E27AD0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91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media" Target="../media/media2.mp4"/><Relationship Id="rId7" Type="http://schemas.openxmlformats.org/officeDocument/2006/relationships/image" Target="../media/image7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0" Type="http://schemas.microsoft.com/office/2007/relationships/hdphoto" Target="../media/hdphoto1.wdp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gi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4.jp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11.pn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D8896C28-3C31-F247-1A23-4271B13F4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611" y="2212750"/>
            <a:ext cx="9768778" cy="149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61955"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+mn-lt"/>
                <a:cs typeface="Segoe UI" panose="020B0502040204020203" pitchFamily="34" charset="0"/>
              </a:rPr>
              <a:t>Vers</a:t>
            </a:r>
            <a:r>
              <a:rPr lang="en-US" sz="3200" b="1" dirty="0">
                <a:solidFill>
                  <a:srgbClr val="002060"/>
                </a:solidFill>
                <a:latin typeface="+mn-lt"/>
                <a:cs typeface="Segoe UI" panose="020B0502040204020203" pitchFamily="34" charset="0"/>
              </a:rPr>
              <a:t> des </a:t>
            </a:r>
            <a:r>
              <a:rPr lang="en-US" sz="3200" b="1" dirty="0" err="1">
                <a:solidFill>
                  <a:srgbClr val="002060"/>
                </a:solidFill>
                <a:latin typeface="+mn-lt"/>
                <a:cs typeface="Segoe UI" panose="020B0502040204020203" pitchFamily="34" charset="0"/>
              </a:rPr>
              <a:t>fondations</a:t>
            </a:r>
            <a:r>
              <a:rPr lang="en-US" sz="3200" b="1" dirty="0">
                <a:solidFill>
                  <a:srgbClr val="002060"/>
                </a:solidFill>
                <a:latin typeface="+mn-lt"/>
                <a:cs typeface="Segoe UI" panose="020B0502040204020203" pitchFamily="34" charset="0"/>
              </a:rPr>
              <a:t> de </a:t>
            </a:r>
            <a:r>
              <a:rPr lang="en-US" sz="3200" b="1" dirty="0" err="1">
                <a:solidFill>
                  <a:srgbClr val="002060"/>
                </a:solidFill>
                <a:latin typeface="+mn-lt"/>
                <a:cs typeface="Segoe UI" panose="020B0502040204020203" pitchFamily="34" charset="0"/>
              </a:rPr>
              <a:t>bâtiments</a:t>
            </a:r>
            <a:r>
              <a:rPr lang="en-US" sz="3200" b="1" dirty="0">
                <a:solidFill>
                  <a:srgbClr val="002060"/>
                </a:solidFill>
                <a:latin typeface="+mn-lt"/>
                <a:cs typeface="Segoe UI" panose="020B0502040204020203" pitchFamily="34" charset="0"/>
              </a:rPr>
              <a:t>		</a:t>
            </a:r>
          </a:p>
          <a:p>
            <a:pPr marL="361955"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n-lt"/>
                <a:cs typeface="Segoe UI" panose="020B0502040204020203" pitchFamily="34" charset="0"/>
              </a:rPr>
              <a:t>		</a:t>
            </a:r>
            <a:r>
              <a:rPr lang="en-US" sz="3200" b="1" dirty="0" err="1">
                <a:solidFill>
                  <a:srgbClr val="002060"/>
                </a:solidFill>
                <a:latin typeface="+mn-lt"/>
                <a:cs typeface="Segoe UI" panose="020B0502040204020203" pitchFamily="34" charset="0"/>
              </a:rPr>
              <a:t>inspirées</a:t>
            </a:r>
            <a:r>
              <a:rPr lang="en-US" sz="3200" b="1" dirty="0">
                <a:solidFill>
                  <a:srgbClr val="002060"/>
                </a:solidFill>
                <a:latin typeface="+mn-lt"/>
                <a:cs typeface="Segoe UI" panose="020B0502040204020203" pitchFamily="34" charset="0"/>
              </a:rPr>
              <a:t> des </a:t>
            </a:r>
            <a:r>
              <a:rPr lang="en-US" sz="3200" b="1" dirty="0" err="1">
                <a:solidFill>
                  <a:srgbClr val="002060"/>
                </a:solidFill>
                <a:latin typeface="+mn-lt"/>
                <a:cs typeface="Segoe UI" panose="020B0502040204020203" pitchFamily="34" charset="0"/>
              </a:rPr>
              <a:t>racines</a:t>
            </a:r>
            <a:r>
              <a:rPr lang="en-US" sz="3200" b="1" dirty="0">
                <a:solidFill>
                  <a:srgbClr val="002060"/>
                </a:solidFill>
                <a:latin typeface="+mn-lt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n-lt"/>
                <a:cs typeface="Segoe UI" panose="020B0502040204020203" pitchFamily="34" charset="0"/>
              </a:rPr>
              <a:t>d’arbres</a:t>
            </a:r>
            <a:endParaRPr lang="en-US" sz="3200" b="1" dirty="0">
              <a:solidFill>
                <a:srgbClr val="002060"/>
              </a:solidFill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AA7B7A-D651-7E94-C7B3-108AC21C2DDF}"/>
              </a:ext>
            </a:extLst>
          </p:cNvPr>
          <p:cNvSpPr/>
          <p:nvPr/>
        </p:nvSpPr>
        <p:spPr>
          <a:xfrm>
            <a:off x="0" y="6173189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spc="600" dirty="0">
                <a:solidFill>
                  <a:srgbClr val="002060"/>
                </a:solidFill>
              </a:rPr>
              <a:t>Biome+       -       18 Juillet 2023       -       Ceebios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2620DB-5D3E-C781-3DB7-77A291225513}"/>
              </a:ext>
            </a:extLst>
          </p:cNvPr>
          <p:cNvSpPr/>
          <p:nvPr/>
        </p:nvSpPr>
        <p:spPr>
          <a:xfrm>
            <a:off x="2360021" y="4308706"/>
            <a:ext cx="7471981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cs typeface="Segoe UI" panose="020B0502040204020203" pitchFamily="34" charset="0"/>
              </a:rPr>
              <a:t>Thibaut Houette </a:t>
            </a:r>
          </a:p>
          <a:p>
            <a:pPr algn="ctr"/>
            <a:r>
              <a:rPr lang="en-US" i="1" spc="50" dirty="0" err="1">
                <a:solidFill>
                  <a:schemeClr val="bg1"/>
                </a:solidFill>
                <a:cs typeface="Segoe UI" panose="020B0502040204020203" pitchFamily="34" charset="0"/>
              </a:rPr>
              <a:t>Architecte</a:t>
            </a:r>
            <a:r>
              <a:rPr lang="en-US" i="1" spc="5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i="1" spc="50" dirty="0" err="1">
                <a:solidFill>
                  <a:schemeClr val="bg1"/>
                </a:solidFill>
                <a:cs typeface="Segoe UI" panose="020B0502040204020203" pitchFamily="34" charset="0"/>
              </a:rPr>
              <a:t>Docteur</a:t>
            </a:r>
            <a:r>
              <a:rPr lang="en-US" i="1" spc="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i="1" spc="50" dirty="0" err="1">
                <a:solidFill>
                  <a:schemeClr val="bg1"/>
                </a:solidFill>
                <a:cs typeface="Segoe UI" panose="020B0502040204020203" pitchFamily="34" charset="0"/>
              </a:rPr>
              <a:t>en</a:t>
            </a:r>
            <a:r>
              <a:rPr lang="en-US" i="1" spc="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i="1" spc="50" dirty="0" err="1">
                <a:solidFill>
                  <a:schemeClr val="bg1"/>
                </a:solidFill>
                <a:cs typeface="Segoe UI" panose="020B0502040204020203" pitchFamily="34" charset="0"/>
              </a:rPr>
              <a:t>biotechnologie</a:t>
            </a:r>
            <a:r>
              <a:rPr lang="en-US" i="1" spc="50" dirty="0">
                <a:solidFill>
                  <a:schemeClr val="bg1"/>
                </a:solidFill>
                <a:cs typeface="Segoe UI" panose="020B0502040204020203" pitchFamily="34" charset="0"/>
              </a:rPr>
              <a:t> et </a:t>
            </a:r>
            <a:r>
              <a:rPr lang="en-US" i="1" spc="50" dirty="0" err="1">
                <a:solidFill>
                  <a:schemeClr val="bg1"/>
                </a:solidFill>
                <a:cs typeface="Segoe UI" panose="020B0502040204020203" pitchFamily="34" charset="0"/>
              </a:rPr>
              <a:t>biomimétisme</a:t>
            </a:r>
            <a:endParaRPr lang="en-US" i="1" spc="50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endParaRPr lang="en-US" sz="2000" i="1" spc="50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r>
              <a:rPr lang="en-US" i="1" spc="50" dirty="0">
                <a:solidFill>
                  <a:schemeClr val="bg1"/>
                </a:solidFill>
                <a:cs typeface="Segoe UI" panose="020B0502040204020203" pitchFamily="34" charset="0"/>
              </a:rPr>
              <a:t>Biomimicry Research and Innovation Center, The University of Akron, USA</a:t>
            </a:r>
          </a:p>
        </p:txBody>
      </p:sp>
      <p:pic>
        <p:nvPicPr>
          <p:cNvPr id="19" name="Grafik 7">
            <a:extLst>
              <a:ext uri="{FF2B5EF4-FFF2-40B4-BE49-F238E27FC236}">
                <a16:creationId xmlns:a16="http://schemas.microsoft.com/office/drawing/2014/main" id="{86E886EC-B275-D18E-4C1D-FE647FEB37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10F09A06-DF75-6C26-9496-373A268AD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26" y="411777"/>
            <a:ext cx="5460117" cy="6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5D79F3-AC08-4270-A50E-3878F8833A85}"/>
              </a:ext>
            </a:extLst>
          </p:cNvPr>
          <p:cNvSpPr txBox="1">
            <a:spLocks/>
          </p:cNvSpPr>
          <p:nvPr/>
        </p:nvSpPr>
        <p:spPr>
          <a:xfrm>
            <a:off x="873332" y="1140615"/>
            <a:ext cx="8749639" cy="646908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sz="2400" kern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AF6EA3B-D507-473A-8130-2D80E0F92B37}"/>
              </a:ext>
            </a:extLst>
          </p:cNvPr>
          <p:cNvCxnSpPr>
            <a:cxnSpLocks/>
          </p:cNvCxnSpPr>
          <p:nvPr/>
        </p:nvCxnSpPr>
        <p:spPr>
          <a:xfrm>
            <a:off x="4417774" y="5602140"/>
            <a:ext cx="1913729" cy="23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35B64590-D19A-43EE-B1E2-A48743FC40B7}"/>
              </a:ext>
            </a:extLst>
          </p:cNvPr>
          <p:cNvSpPr txBox="1">
            <a:spLocks/>
          </p:cNvSpPr>
          <p:nvPr/>
        </p:nvSpPr>
        <p:spPr>
          <a:xfrm>
            <a:off x="6191794" y="5262113"/>
            <a:ext cx="5422507" cy="643749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kern="0" dirty="0">
                <a:solidFill>
                  <a:srgbClr val="002060"/>
                </a:solidFill>
                <a:latin typeface="+mn-lt"/>
              </a:rPr>
              <a:t>Intégrer la </a:t>
            </a:r>
            <a:r>
              <a:rPr lang="fr-FR" sz="2400" b="1" kern="0" dirty="0">
                <a:solidFill>
                  <a:srgbClr val="002060"/>
                </a:solidFill>
                <a:latin typeface="+mn-lt"/>
              </a:rPr>
              <a:t>multifonctionnalité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E19CC7-5975-4DCC-B7A6-1337C1636AF3}"/>
              </a:ext>
            </a:extLst>
          </p:cNvPr>
          <p:cNvGrpSpPr/>
          <p:nvPr/>
        </p:nvGrpSpPr>
        <p:grpSpPr>
          <a:xfrm>
            <a:off x="969051" y="4899185"/>
            <a:ext cx="3526601" cy="1371409"/>
            <a:chOff x="427620" y="5183873"/>
            <a:chExt cx="3526601" cy="137140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27B078-FAAF-4707-B75F-4C73D1AF1483}"/>
                </a:ext>
              </a:extLst>
            </p:cNvPr>
            <p:cNvSpPr/>
            <p:nvPr/>
          </p:nvSpPr>
          <p:spPr>
            <a:xfrm>
              <a:off x="427621" y="5266181"/>
              <a:ext cx="3526600" cy="12891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01973B0-1184-4C9F-B33B-2A5CCE4D2C38}"/>
                </a:ext>
              </a:extLst>
            </p:cNvPr>
            <p:cNvSpPr/>
            <p:nvPr/>
          </p:nvSpPr>
          <p:spPr>
            <a:xfrm>
              <a:off x="427620" y="5183873"/>
              <a:ext cx="3526600" cy="1369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kern="0" dirty="0">
                  <a:solidFill>
                    <a:srgbClr val="002060"/>
                  </a:solidFill>
                </a:rPr>
                <a:t>Cycle des ressources:</a:t>
              </a:r>
            </a:p>
            <a:p>
              <a:pPr marL="468630" lvl="1" indent="-285750">
                <a:buFontTx/>
                <a:buChar char="-"/>
              </a:pPr>
              <a:r>
                <a:rPr lang="fr-FR" sz="1400" kern="0" dirty="0">
                  <a:solidFill>
                    <a:schemeClr val="accent6"/>
                  </a:solidFill>
                </a:rPr>
                <a:t>Echange</a:t>
              </a:r>
              <a:r>
                <a:rPr lang="fr-FR" sz="1400" b="1" kern="0" dirty="0">
                  <a:solidFill>
                    <a:schemeClr val="accent6"/>
                  </a:solidFill>
                </a:rPr>
                <a:t> thermique</a:t>
              </a:r>
            </a:p>
            <a:p>
              <a:pPr marL="468630" lvl="1" indent="-285750">
                <a:buFontTx/>
                <a:buChar char="-"/>
              </a:pPr>
              <a:r>
                <a:rPr lang="fr-FR" sz="1400" b="1" kern="0" dirty="0">
                  <a:solidFill>
                    <a:schemeClr val="accent6"/>
                  </a:solidFill>
                </a:rPr>
                <a:t>Absorption, stockage et transport</a:t>
              </a:r>
            </a:p>
            <a:p>
              <a:pPr marL="468630" lvl="1" indent="-285750">
                <a:buFontTx/>
                <a:buChar char="-"/>
              </a:pPr>
              <a:r>
                <a:rPr lang="fr-FR" sz="1400" kern="0" dirty="0">
                  <a:solidFill>
                    <a:schemeClr val="accent6"/>
                  </a:solidFill>
                </a:rPr>
                <a:t>Matériaux</a:t>
              </a:r>
              <a:r>
                <a:rPr lang="fr-FR" sz="1400" b="1" kern="0" dirty="0">
                  <a:solidFill>
                    <a:schemeClr val="accent6"/>
                  </a:solidFill>
                </a:rPr>
                <a:t> composites</a:t>
              </a:r>
            </a:p>
            <a:p>
              <a:pPr marL="468630" lvl="1" indent="-285750">
                <a:buFontTx/>
                <a:buChar char="-"/>
              </a:pPr>
              <a:r>
                <a:rPr lang="fr-FR" sz="1400" kern="0" dirty="0">
                  <a:solidFill>
                    <a:schemeClr val="accent6"/>
                  </a:solidFill>
                </a:rPr>
                <a:t>Propriétés</a:t>
              </a:r>
              <a:r>
                <a:rPr lang="fr-FR" sz="1400" b="1" kern="0" dirty="0">
                  <a:solidFill>
                    <a:schemeClr val="accent6"/>
                  </a:solidFill>
                </a:rPr>
                <a:t> autocicatrisantes</a:t>
              </a:r>
            </a:p>
          </p:txBody>
        </p:sp>
      </p:grp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2622F23-DDD4-4369-B08F-5012E65B5B4A}"/>
              </a:ext>
            </a:extLst>
          </p:cNvPr>
          <p:cNvSpPr txBox="1">
            <a:spLocks/>
          </p:cNvSpPr>
          <p:nvPr/>
        </p:nvSpPr>
        <p:spPr>
          <a:xfrm>
            <a:off x="6191794" y="2967887"/>
            <a:ext cx="5422507" cy="695826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kern="0" dirty="0">
                <a:solidFill>
                  <a:srgbClr val="002060"/>
                </a:solidFill>
                <a:latin typeface="+mn-lt"/>
              </a:rPr>
              <a:t>Augmenter la capacité </a:t>
            </a:r>
            <a:r>
              <a:rPr lang="fr-FR" sz="2400" b="1" kern="0" dirty="0">
                <a:solidFill>
                  <a:srgbClr val="002060"/>
                </a:solidFill>
                <a:latin typeface="+mn-lt"/>
              </a:rPr>
              <a:t>structurelle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95EFF4A-BE73-44E3-9C08-3C87390FFC1F}"/>
              </a:ext>
            </a:extLst>
          </p:cNvPr>
          <p:cNvCxnSpPr>
            <a:stCxn id="5" idx="3"/>
          </p:cNvCxnSpPr>
          <p:nvPr/>
        </p:nvCxnSpPr>
        <p:spPr>
          <a:xfrm>
            <a:off x="4495648" y="3313443"/>
            <a:ext cx="1835855" cy="690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D9A6DDE-C65C-44D9-A88C-8DC146E82E79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4495645" y="4426333"/>
            <a:ext cx="1835858" cy="20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4989D01-0BC2-4675-B8C2-A4ECB30344E6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4495645" y="3323683"/>
            <a:ext cx="1835858" cy="110285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61067D2-DFF1-4C97-BBF0-F8F80FA21BD4}"/>
              </a:ext>
            </a:extLst>
          </p:cNvPr>
          <p:cNvGrpSpPr/>
          <p:nvPr/>
        </p:nvGrpSpPr>
        <p:grpSpPr>
          <a:xfrm>
            <a:off x="969052" y="2680505"/>
            <a:ext cx="3526597" cy="1198995"/>
            <a:chOff x="427621" y="1528592"/>
            <a:chExt cx="3666309" cy="119899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4F2D1B-A831-43CF-A2BF-8EB577BD3920}"/>
                </a:ext>
              </a:extLst>
            </p:cNvPr>
            <p:cNvSpPr/>
            <p:nvPr/>
          </p:nvSpPr>
          <p:spPr>
            <a:xfrm>
              <a:off x="427621" y="1595473"/>
              <a:ext cx="3666308" cy="11321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FF5DE94C-9A1E-4855-B9A8-2296E4C2B9DC}"/>
                </a:ext>
              </a:extLst>
            </p:cNvPr>
            <p:cNvSpPr txBox="1">
              <a:spLocks/>
            </p:cNvSpPr>
            <p:nvPr/>
          </p:nvSpPr>
          <p:spPr>
            <a:xfrm>
              <a:off x="427622" y="1528592"/>
              <a:ext cx="3666308" cy="1188091"/>
            </a:xfrm>
            <a:prstGeom prst="rect">
              <a:avLst/>
            </a:prstGeom>
          </p:spPr>
          <p:txBody>
            <a:bodyPr/>
            <a:lstStyle>
              <a:lvl1pPr marL="0">
                <a:defRPr sz="4000" b="0" i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182880">
                <a:defRPr sz="2600" b="1" i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365760">
                <a:defRPr sz="2600" b="0" i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48640">
                <a:defRPr sz="2600" i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731520">
                <a:defRPr sz="14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fr-FR" sz="1800" kern="0" dirty="0">
                  <a:solidFill>
                    <a:srgbClr val="002060"/>
                  </a:solidFill>
                  <a:latin typeface="+mn-lt"/>
                </a:rPr>
                <a:t>Adaptation:</a:t>
              </a:r>
            </a:p>
            <a:p>
              <a:pPr marL="468630" lvl="1" indent="-285750">
                <a:buFontTx/>
                <a:buChar char="-"/>
              </a:pPr>
              <a:r>
                <a:rPr lang="fr-FR" sz="1400" kern="0" dirty="0">
                  <a:solidFill>
                    <a:schemeClr val="accent6"/>
                  </a:solidFill>
                  <a:latin typeface="+mn-lt"/>
                </a:rPr>
                <a:t>Répartition </a:t>
              </a:r>
              <a:r>
                <a:rPr lang="fr-FR" sz="1400" b="0" kern="0" dirty="0">
                  <a:solidFill>
                    <a:schemeClr val="accent6"/>
                  </a:solidFill>
                  <a:latin typeface="+mn-lt"/>
                </a:rPr>
                <a:t>de la matière dans le sol</a:t>
              </a:r>
            </a:p>
            <a:p>
              <a:pPr marL="468630" lvl="1" indent="-285750">
                <a:buFontTx/>
                <a:buChar char="-"/>
              </a:pPr>
              <a:r>
                <a:rPr lang="fr-FR" sz="1400" b="0" kern="0" dirty="0">
                  <a:solidFill>
                    <a:schemeClr val="accent6"/>
                  </a:solidFill>
                  <a:latin typeface="+mn-lt"/>
                </a:rPr>
                <a:t>Racines à </a:t>
              </a:r>
              <a:r>
                <a:rPr lang="fr-FR" sz="1400" kern="0" dirty="0">
                  <a:solidFill>
                    <a:schemeClr val="accent6"/>
                  </a:solidFill>
                  <a:latin typeface="+mn-lt"/>
                </a:rPr>
                <a:t>sections irrégulières</a:t>
              </a:r>
            </a:p>
            <a:p>
              <a:pPr marL="468630" lvl="1" indent="-285750">
                <a:buFontTx/>
                <a:buChar char="-"/>
              </a:pPr>
              <a:r>
                <a:rPr lang="fr-FR" sz="1400" b="0" kern="0" dirty="0">
                  <a:solidFill>
                    <a:schemeClr val="accent6"/>
                  </a:solidFill>
                  <a:latin typeface="+mn-lt"/>
                </a:rPr>
                <a:t>Optimisation des </a:t>
              </a:r>
              <a:r>
                <a:rPr lang="fr-FR" sz="1400" kern="0" dirty="0">
                  <a:solidFill>
                    <a:schemeClr val="accent6"/>
                  </a:solidFill>
                  <a:latin typeface="+mn-lt"/>
                </a:rPr>
                <a:t>embranchements</a:t>
              </a:r>
            </a:p>
            <a:p>
              <a:pPr lvl="1"/>
              <a:endParaRPr lang="fr-FR" sz="1400" kern="0" dirty="0">
                <a:solidFill>
                  <a:srgbClr val="002060"/>
                </a:solidFill>
                <a:latin typeface="+mn-lt"/>
              </a:endParaRPr>
            </a:p>
            <a:p>
              <a:pPr lvl="1"/>
              <a:endParaRPr lang="fr-FR" sz="1800" kern="0" dirty="0">
                <a:solidFill>
                  <a:srgbClr val="002060"/>
                </a:solidFill>
                <a:latin typeface="+mn-lt"/>
              </a:endParaRPr>
            </a:p>
            <a:p>
              <a:pPr lvl="1"/>
              <a:endParaRPr lang="fr-FR" sz="1400" kern="0" dirty="0">
                <a:solidFill>
                  <a:srgbClr val="002060"/>
                </a:solidFill>
                <a:latin typeface="+mn-lt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endParaRPr lang="fr-FR" sz="1800" kern="0" dirty="0">
                <a:solidFill>
                  <a:srgbClr val="002060"/>
                </a:solidFill>
                <a:latin typeface="+mn-lt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endParaRPr lang="fr-FR" sz="1800" kern="0" dirty="0">
                <a:solidFill>
                  <a:srgbClr val="002060"/>
                </a:solidFill>
                <a:latin typeface="+mn-lt"/>
              </a:endParaRPr>
            </a:p>
          </p:txBody>
        </p:sp>
      </p:grp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5BB5214D-997E-467A-A087-F3009D6D0A36}"/>
              </a:ext>
            </a:extLst>
          </p:cNvPr>
          <p:cNvSpPr txBox="1">
            <a:spLocks/>
          </p:cNvSpPr>
          <p:nvPr/>
        </p:nvSpPr>
        <p:spPr>
          <a:xfrm>
            <a:off x="6191794" y="4079864"/>
            <a:ext cx="5422507" cy="643749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kern="0" dirty="0">
                <a:solidFill>
                  <a:srgbClr val="002060"/>
                </a:solidFill>
                <a:latin typeface="+mn-lt"/>
              </a:rPr>
              <a:t>Réduire </a:t>
            </a:r>
            <a:r>
              <a:rPr lang="fr-FR" sz="2400" b="1" kern="0" dirty="0">
                <a:solidFill>
                  <a:srgbClr val="002060"/>
                </a:solidFill>
                <a:latin typeface="+mn-lt"/>
              </a:rPr>
              <a:t>l’érosion</a:t>
            </a:r>
            <a:r>
              <a:rPr lang="fr-FR" sz="2400" kern="0" dirty="0">
                <a:solidFill>
                  <a:srgbClr val="002060"/>
                </a:solidFill>
                <a:latin typeface="+mn-lt"/>
              </a:rPr>
              <a:t> des sols</a:t>
            </a:r>
            <a:endParaRPr lang="fr-FR" sz="2400" b="1" kern="0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1B64B1-F237-4CBF-8D42-37EF17A8D6DA}"/>
              </a:ext>
            </a:extLst>
          </p:cNvPr>
          <p:cNvGrpSpPr/>
          <p:nvPr/>
        </p:nvGrpSpPr>
        <p:grpSpPr>
          <a:xfrm>
            <a:off x="969050" y="3912157"/>
            <a:ext cx="3526599" cy="939196"/>
            <a:chOff x="427620" y="2821207"/>
            <a:chExt cx="3123978" cy="9391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6F154B2-B7DA-4186-9D01-884BD4FA9781}"/>
                </a:ext>
              </a:extLst>
            </p:cNvPr>
            <p:cNvSpPr/>
            <p:nvPr/>
          </p:nvSpPr>
          <p:spPr>
            <a:xfrm>
              <a:off x="427621" y="2910765"/>
              <a:ext cx="3123974" cy="8496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7C3B70C-8B9F-4C52-8DDB-5618AC8D7DE9}"/>
                </a:ext>
              </a:extLst>
            </p:cNvPr>
            <p:cNvSpPr/>
            <p:nvPr/>
          </p:nvSpPr>
          <p:spPr>
            <a:xfrm>
              <a:off x="427620" y="2821207"/>
              <a:ext cx="3123978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kern="0" dirty="0">
                  <a:solidFill>
                    <a:srgbClr val="002060"/>
                  </a:solidFill>
                </a:rPr>
                <a:t>Formation d’un bloc cohésif:</a:t>
              </a:r>
              <a:endParaRPr lang="fr-FR" sz="1400" b="1" kern="0" dirty="0">
                <a:solidFill>
                  <a:srgbClr val="002060"/>
                </a:solidFill>
              </a:endParaRPr>
            </a:p>
            <a:p>
              <a:pPr marL="468630" lvl="1" indent="-285750">
                <a:buFontTx/>
                <a:buChar char="-"/>
              </a:pPr>
              <a:r>
                <a:rPr lang="fr-FR" sz="1400" b="1" kern="0" dirty="0">
                  <a:solidFill>
                    <a:schemeClr val="accent6"/>
                  </a:solidFill>
                </a:rPr>
                <a:t>Hiérarchie </a:t>
              </a:r>
              <a:r>
                <a:rPr lang="fr-FR" sz="1400" kern="0" dirty="0">
                  <a:solidFill>
                    <a:schemeClr val="accent6"/>
                  </a:solidFill>
                </a:rPr>
                <a:t>morphologique</a:t>
              </a:r>
            </a:p>
            <a:p>
              <a:pPr marL="468630" lvl="1" indent="-285750">
                <a:buFontTx/>
                <a:buChar char="-"/>
              </a:pPr>
              <a:r>
                <a:rPr lang="fr-FR" sz="1400" b="1" kern="0" dirty="0">
                  <a:solidFill>
                    <a:schemeClr val="accent6"/>
                  </a:solidFill>
                </a:rPr>
                <a:t>Entrelacement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2928A79-C70E-4819-9B9D-4D43B709A1DF}"/>
              </a:ext>
            </a:extLst>
          </p:cNvPr>
          <p:cNvCxnSpPr>
            <a:cxnSpLocks/>
          </p:cNvCxnSpPr>
          <p:nvPr/>
        </p:nvCxnSpPr>
        <p:spPr>
          <a:xfrm>
            <a:off x="1053737" y="3090932"/>
            <a:ext cx="1182869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F3E611-4C62-45FF-BEE1-8F7B55258919}"/>
              </a:ext>
            </a:extLst>
          </p:cNvPr>
          <p:cNvCxnSpPr>
            <a:cxnSpLocks/>
          </p:cNvCxnSpPr>
          <p:nvPr/>
        </p:nvCxnSpPr>
        <p:spPr>
          <a:xfrm>
            <a:off x="1053737" y="4325898"/>
            <a:ext cx="2680063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817AFFD-D463-4027-82DA-6A839AB1F4C8}"/>
              </a:ext>
            </a:extLst>
          </p:cNvPr>
          <p:cNvCxnSpPr>
            <a:cxnSpLocks/>
          </p:cNvCxnSpPr>
          <p:nvPr/>
        </p:nvCxnSpPr>
        <p:spPr>
          <a:xfrm>
            <a:off x="1053737" y="5307999"/>
            <a:ext cx="202692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AA510750-A78F-A1C6-CA5B-14DE65BAD207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9955041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II - </a:t>
            </a:r>
            <a:r>
              <a:rPr lang="fr-FR" sz="2300" i="1" kern="0" spc="300" dirty="0">
                <a:solidFill>
                  <a:srgbClr val="002060"/>
                </a:solidFill>
                <a:latin typeface="+mn-lt"/>
              </a:rPr>
              <a:t>Thématiques principales d’intérêt</a:t>
            </a:r>
            <a:endParaRPr lang="en-US" sz="2300" i="1" kern="0" spc="3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AF0972-8A44-46B9-7257-E120CCD697B3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5974749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20811B1-92E4-DD60-C6DC-1C77E84561CB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7" name="Straight Connector 47">
            <a:extLst>
              <a:ext uri="{FF2B5EF4-FFF2-40B4-BE49-F238E27FC236}">
                <a16:creationId xmlns:a16="http://schemas.microsoft.com/office/drawing/2014/main" id="{42AF695D-A955-1143-B70E-014E6ECA0444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4495645" y="2036155"/>
            <a:ext cx="183585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EC34A64E-7C1D-0A4F-A894-A59698E35813}"/>
              </a:ext>
            </a:extLst>
          </p:cNvPr>
          <p:cNvSpPr txBox="1">
            <a:spLocks/>
          </p:cNvSpPr>
          <p:nvPr/>
        </p:nvSpPr>
        <p:spPr>
          <a:xfrm>
            <a:off x="6191794" y="1692257"/>
            <a:ext cx="5422507" cy="688922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kern="0" dirty="0">
                <a:solidFill>
                  <a:srgbClr val="002060"/>
                </a:solidFill>
                <a:latin typeface="+mn-lt"/>
              </a:rPr>
              <a:t>Faciliter la </a:t>
            </a:r>
            <a:r>
              <a:rPr lang="fr-FR" sz="2400" b="1" kern="0" dirty="0">
                <a:solidFill>
                  <a:srgbClr val="002060"/>
                </a:solidFill>
                <a:latin typeface="+mn-lt"/>
              </a:rPr>
              <a:t>pénétration</a:t>
            </a:r>
            <a:r>
              <a:rPr lang="fr-FR" sz="2400" kern="0" dirty="0">
                <a:solidFill>
                  <a:srgbClr val="002060"/>
                </a:solidFill>
                <a:latin typeface="+mn-lt"/>
              </a:rPr>
              <a:t> dans le sol</a:t>
            </a:r>
            <a:endParaRPr lang="fr-FR" sz="2400" b="1" kern="0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4D6BCAE7-4CF5-E058-E80E-9349D1E4F6EC}"/>
              </a:ext>
            </a:extLst>
          </p:cNvPr>
          <p:cNvGrpSpPr/>
          <p:nvPr/>
        </p:nvGrpSpPr>
        <p:grpSpPr>
          <a:xfrm>
            <a:off x="969050" y="1394321"/>
            <a:ext cx="4069675" cy="1207891"/>
            <a:chOff x="427619" y="3871458"/>
            <a:chExt cx="3448724" cy="120789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C1B17F8-C106-99E6-507D-83C3B517C185}"/>
                </a:ext>
              </a:extLst>
            </p:cNvPr>
            <p:cNvSpPr/>
            <p:nvPr/>
          </p:nvSpPr>
          <p:spPr>
            <a:xfrm>
              <a:off x="427619" y="3947235"/>
              <a:ext cx="2988507" cy="11321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321B412-91E1-E035-B07C-FE5FA74793EE}"/>
                </a:ext>
              </a:extLst>
            </p:cNvPr>
            <p:cNvSpPr/>
            <p:nvPr/>
          </p:nvSpPr>
          <p:spPr>
            <a:xfrm>
              <a:off x="427620" y="3871458"/>
              <a:ext cx="3448723" cy="1154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kern="0" dirty="0">
                  <a:solidFill>
                    <a:srgbClr val="002060"/>
                  </a:solidFill>
                </a:rPr>
                <a:t>Processus de croissance:</a:t>
              </a:r>
            </a:p>
            <a:p>
              <a:pPr marL="468630" lvl="1" indent="-285750">
                <a:buFontTx/>
                <a:buChar char="-"/>
              </a:pPr>
              <a:r>
                <a:rPr lang="fr-FR" sz="1400" b="1" kern="0" dirty="0">
                  <a:solidFill>
                    <a:schemeClr val="accent6"/>
                  </a:solidFill>
                </a:rPr>
                <a:t>Croissance </a:t>
              </a:r>
              <a:r>
                <a:rPr lang="fr-FR" sz="1400" kern="0" dirty="0">
                  <a:solidFill>
                    <a:schemeClr val="accent6"/>
                  </a:solidFill>
                </a:rPr>
                <a:t>par les pointes</a:t>
              </a:r>
            </a:p>
            <a:p>
              <a:pPr marL="468630" lvl="1" indent="-285750">
                <a:buFontTx/>
                <a:buChar char="-"/>
              </a:pPr>
              <a:r>
                <a:rPr lang="fr-FR" sz="1400" b="1" kern="0" dirty="0">
                  <a:solidFill>
                    <a:schemeClr val="accent6"/>
                  </a:solidFill>
                </a:rPr>
                <a:t>Circumnutations</a:t>
              </a:r>
            </a:p>
            <a:p>
              <a:pPr marL="468630" lvl="1" indent="-285750">
                <a:buFontTx/>
                <a:buChar char="-"/>
              </a:pPr>
              <a:r>
                <a:rPr lang="fr-FR" sz="1400" kern="0" dirty="0">
                  <a:solidFill>
                    <a:schemeClr val="accent6"/>
                  </a:solidFill>
                </a:rPr>
                <a:t>Formation</a:t>
              </a:r>
              <a:r>
                <a:rPr lang="fr-FR" sz="1400" b="1" kern="0" dirty="0">
                  <a:solidFill>
                    <a:schemeClr val="accent6"/>
                  </a:solidFill>
                </a:rPr>
                <a:t> </a:t>
              </a:r>
              <a:r>
                <a:rPr lang="fr-FR" sz="1400" kern="0" dirty="0">
                  <a:solidFill>
                    <a:schemeClr val="accent6"/>
                  </a:solidFill>
                </a:rPr>
                <a:t>d’</a:t>
              </a:r>
              <a:r>
                <a:rPr lang="fr-FR" sz="1400" b="1" kern="0" dirty="0">
                  <a:solidFill>
                    <a:schemeClr val="accent6"/>
                  </a:solidFill>
                </a:rPr>
                <a:t>embranchements</a:t>
              </a:r>
            </a:p>
          </p:txBody>
        </p:sp>
      </p:grpSp>
      <p:cxnSp>
        <p:nvCxnSpPr>
          <p:cNvPr id="31" name="Straight Connector 33">
            <a:extLst>
              <a:ext uri="{FF2B5EF4-FFF2-40B4-BE49-F238E27FC236}">
                <a16:creationId xmlns:a16="http://schemas.microsoft.com/office/drawing/2014/main" id="{0A689F1B-6D68-20E3-EE5C-AB09BFC270D1}"/>
              </a:ext>
            </a:extLst>
          </p:cNvPr>
          <p:cNvCxnSpPr>
            <a:cxnSpLocks/>
          </p:cNvCxnSpPr>
          <p:nvPr/>
        </p:nvCxnSpPr>
        <p:spPr>
          <a:xfrm>
            <a:off x="1053737" y="1802842"/>
            <a:ext cx="236573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97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2FD57BB-F185-42AE-98CF-7B0E24637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051" y="329955"/>
            <a:ext cx="5887430" cy="18027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59EAF4-F843-4FC8-A91B-547D6AC2E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817" y="2447256"/>
            <a:ext cx="5887430" cy="1800014"/>
          </a:xfrm>
          <a:prstGeom prst="rect">
            <a:avLst/>
          </a:prstGeom>
        </p:spPr>
      </p:pic>
      <p:pic>
        <p:nvPicPr>
          <p:cNvPr id="18" name="Picture 17" descr="A picture containing chart&#10;&#10;Description automatically generated">
            <a:extLst>
              <a:ext uri="{FF2B5EF4-FFF2-40B4-BE49-F238E27FC236}">
                <a16:creationId xmlns:a16="http://schemas.microsoft.com/office/drawing/2014/main" id="{C025872C-6114-418F-9132-92564B4AE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817" y="4517631"/>
            <a:ext cx="5887430" cy="19634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2F660E-8BDD-4B14-9CDD-A9DDD95126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46" y="4852579"/>
            <a:ext cx="3060192" cy="1530096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D2213BB-8F11-4456-A5A1-E7C037B463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46" y="3016528"/>
            <a:ext cx="3060192" cy="13502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999FB1-5D29-4E3C-A72E-9611E94D5036}"/>
              </a:ext>
            </a:extLst>
          </p:cNvPr>
          <p:cNvSpPr/>
          <p:nvPr/>
        </p:nvSpPr>
        <p:spPr>
          <a:xfrm rot="16200000">
            <a:off x="-459525" y="3460806"/>
            <a:ext cx="1600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kern="0" dirty="0">
                <a:solidFill>
                  <a:schemeClr val="bg1">
                    <a:lumMod val="50000"/>
                  </a:schemeClr>
                </a:solidFill>
              </a:rPr>
              <a:t>Decaying coat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308E01-190C-4FD3-B729-11674DD57638}"/>
              </a:ext>
            </a:extLst>
          </p:cNvPr>
          <p:cNvSpPr/>
          <p:nvPr/>
        </p:nvSpPr>
        <p:spPr>
          <a:xfrm rot="16200000">
            <a:off x="-134114" y="5641969"/>
            <a:ext cx="949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kern="0" dirty="0">
                <a:solidFill>
                  <a:schemeClr val="bg1">
                    <a:lumMod val="50000"/>
                  </a:schemeClr>
                </a:solidFill>
              </a:rPr>
              <a:t>Laterals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F5984C-1973-4997-B2C6-79242BEA762B}"/>
              </a:ext>
            </a:extLst>
          </p:cNvPr>
          <p:cNvSpPr/>
          <p:nvPr/>
        </p:nvSpPr>
        <p:spPr>
          <a:xfrm rot="16200000">
            <a:off x="4007995" y="5315417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kern="0" dirty="0">
                <a:solidFill>
                  <a:schemeClr val="bg1">
                    <a:lumMod val="50000"/>
                  </a:schemeClr>
                </a:solidFill>
              </a:rPr>
              <a:t>Auxetic</a:t>
            </a:r>
            <a:r>
              <a:rPr lang="en-US" i="1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i="1" kern="0" dirty="0">
                <a:solidFill>
                  <a:schemeClr val="bg1">
                    <a:lumMod val="50000"/>
                  </a:schemeClr>
                </a:solidFill>
              </a:rPr>
              <a:t>pile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CD45B7-A8FE-4933-BE45-EE2FF3A8024C}"/>
              </a:ext>
            </a:extLst>
          </p:cNvPr>
          <p:cNvSpPr/>
          <p:nvPr/>
        </p:nvSpPr>
        <p:spPr>
          <a:xfrm rot="16200000">
            <a:off x="4108986" y="3395602"/>
            <a:ext cx="113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kern="0" dirty="0">
                <a:solidFill>
                  <a:schemeClr val="bg1">
                    <a:lumMod val="50000"/>
                  </a:schemeClr>
                </a:solidFill>
              </a:rPr>
              <a:t>Curvature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A97C38-FDCE-473F-AEF6-5B8C49FD516A}"/>
              </a:ext>
            </a:extLst>
          </p:cNvPr>
          <p:cNvSpPr/>
          <p:nvPr/>
        </p:nvSpPr>
        <p:spPr>
          <a:xfrm rot="16200000">
            <a:off x="4097766" y="1252167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kern="0" dirty="0">
                <a:solidFill>
                  <a:schemeClr val="bg1">
                    <a:lumMod val="50000"/>
                  </a:schemeClr>
                </a:solidFill>
              </a:rPr>
              <a:t>Expansion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7C8FDF55-DE12-4E31-88F7-1E380C21DACB}"/>
              </a:ext>
            </a:extLst>
          </p:cNvPr>
          <p:cNvSpPr txBox="1">
            <a:spLocks/>
          </p:cNvSpPr>
          <p:nvPr/>
        </p:nvSpPr>
        <p:spPr>
          <a:xfrm>
            <a:off x="427620" y="1070701"/>
            <a:ext cx="7557983" cy="1520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0" i="1" u="sng" kern="0" spc="300" dirty="0">
                <a:solidFill>
                  <a:srgbClr val="002060"/>
                </a:solidFill>
                <a:latin typeface="+mn-lt"/>
              </a:rPr>
              <a:t>Allier:</a:t>
            </a:r>
          </a:p>
          <a:p>
            <a:r>
              <a:rPr lang="en-US" sz="2400" i="1" kern="0" spc="300" dirty="0" err="1">
                <a:solidFill>
                  <a:srgbClr val="002060"/>
                </a:solidFill>
                <a:latin typeface="+mn-lt"/>
              </a:rPr>
              <a:t>Pénétration</a:t>
            </a:r>
            <a:r>
              <a:rPr lang="en-US" sz="2400" i="1" kern="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b="0" i="1" kern="0" spc="300" dirty="0">
                <a:solidFill>
                  <a:srgbClr val="002060"/>
                </a:solidFill>
                <a:latin typeface="+mn-lt"/>
              </a:rPr>
              <a:t>+</a:t>
            </a:r>
          </a:p>
          <a:p>
            <a:r>
              <a:rPr lang="en-US" sz="2400" i="1" kern="0" spc="300" dirty="0">
                <a:solidFill>
                  <a:srgbClr val="002060"/>
                </a:solidFill>
                <a:latin typeface="+mn-lt"/>
              </a:rPr>
              <a:t>Support </a:t>
            </a:r>
            <a:r>
              <a:rPr lang="en-US" sz="2400" i="1" kern="0" spc="300" dirty="0" err="1">
                <a:solidFill>
                  <a:srgbClr val="002060"/>
                </a:solidFill>
                <a:latin typeface="+mn-lt"/>
              </a:rPr>
              <a:t>structurel</a:t>
            </a:r>
            <a:endParaRPr lang="en-US" sz="2400" i="1" kern="0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41F6C05-888B-7481-ECD8-8A4E44CA857F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9955041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II - Concepts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2BBF9C-D64E-9EDF-425A-ACD12C23ABE3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204584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D04FAE8-FABE-9184-85AD-234B07AB97C1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445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973520F2-F9EF-4AD9-BD27-D3B94DF8A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309" y="3506435"/>
            <a:ext cx="5145629" cy="24940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CDD0C7-B623-4073-87ED-03E8ECF91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62" y="2053906"/>
            <a:ext cx="5682912" cy="40769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06018A9-D20A-4B86-A966-56410277C8DB}"/>
              </a:ext>
            </a:extLst>
          </p:cNvPr>
          <p:cNvSpPr/>
          <p:nvPr/>
        </p:nvSpPr>
        <p:spPr>
          <a:xfrm>
            <a:off x="763980" y="6212880"/>
            <a:ext cx="18898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i="1" spc="1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Reubens et al., 2007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4F96F7-3D40-4C37-B09B-4308F2168D55}"/>
              </a:ext>
            </a:extLst>
          </p:cNvPr>
          <p:cNvSpPr txBox="1">
            <a:spLocks/>
          </p:cNvSpPr>
          <p:nvPr/>
        </p:nvSpPr>
        <p:spPr>
          <a:xfrm>
            <a:off x="7879388" y="2166201"/>
            <a:ext cx="2847331" cy="64690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anchor="ctr"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u="sng" kern="0" dirty="0">
                <a:solidFill>
                  <a:srgbClr val="002060"/>
                </a:solidFill>
                <a:latin typeface="+mn-lt"/>
              </a:rPr>
              <a:t>Structure double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FDC04F94-F985-AC54-CE3B-A68979078DC0}"/>
              </a:ext>
            </a:extLst>
          </p:cNvPr>
          <p:cNvSpPr txBox="1">
            <a:spLocks/>
          </p:cNvSpPr>
          <p:nvPr/>
        </p:nvSpPr>
        <p:spPr>
          <a:xfrm>
            <a:off x="0" y="1070138"/>
            <a:ext cx="12191999" cy="715094"/>
          </a:xfrm>
          <a:prstGeom prst="rect">
            <a:avLst/>
          </a:prstGeom>
        </p:spPr>
        <p:txBody>
          <a:bodyPr>
            <a:normAutofit fontScale="97500"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b="0" i="1" u="sng" kern="0" spc="300" dirty="0">
                <a:solidFill>
                  <a:srgbClr val="002060"/>
                </a:solidFill>
                <a:latin typeface="+mn-lt"/>
              </a:rPr>
              <a:t>Allier:</a:t>
            </a:r>
            <a:r>
              <a:rPr lang="en-US" sz="2400" i="1" kern="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kern="0" spc="300" dirty="0" err="1">
                <a:solidFill>
                  <a:srgbClr val="002060"/>
                </a:solidFill>
                <a:latin typeface="+mn-lt"/>
              </a:rPr>
              <a:t>Réduction</a:t>
            </a:r>
            <a:r>
              <a:rPr lang="en-US" sz="2400" i="1" kern="0" spc="300" dirty="0">
                <a:solidFill>
                  <a:srgbClr val="002060"/>
                </a:solidFill>
                <a:latin typeface="+mn-lt"/>
              </a:rPr>
              <a:t> de </a:t>
            </a:r>
            <a:r>
              <a:rPr lang="en-US" sz="2400" i="1" kern="0" spc="300" dirty="0" err="1">
                <a:solidFill>
                  <a:srgbClr val="002060"/>
                </a:solidFill>
                <a:latin typeface="+mn-lt"/>
              </a:rPr>
              <a:t>l’érosion</a:t>
            </a:r>
            <a:r>
              <a:rPr lang="en-US" sz="2400" b="0" i="1" kern="0" spc="300" dirty="0">
                <a:solidFill>
                  <a:srgbClr val="002060"/>
                </a:solidFill>
                <a:latin typeface="+mn-lt"/>
              </a:rPr>
              <a:t> + </a:t>
            </a:r>
            <a:r>
              <a:rPr lang="en-US" sz="2400" i="1" kern="0" spc="300" dirty="0">
                <a:solidFill>
                  <a:srgbClr val="002060"/>
                </a:solidFill>
                <a:latin typeface="+mn-lt"/>
              </a:rPr>
              <a:t>Support </a:t>
            </a:r>
            <a:r>
              <a:rPr lang="en-US" sz="2400" i="1" kern="0" spc="300" dirty="0" err="1">
                <a:solidFill>
                  <a:srgbClr val="002060"/>
                </a:solidFill>
                <a:latin typeface="+mn-lt"/>
              </a:rPr>
              <a:t>structurel</a:t>
            </a:r>
            <a:endParaRPr lang="en-US" sz="2400" i="1" kern="0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11EBFC-7F75-52D3-4C0E-8DCBC6A76B82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3A794737-7126-9E54-6E07-10511AA9B835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9955041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II - Concepts</a:t>
            </a:r>
          </a:p>
        </p:txBody>
      </p:sp>
      <p:cxnSp>
        <p:nvCxnSpPr>
          <p:cNvPr id="4" name="Straight Connector 4">
            <a:extLst>
              <a:ext uri="{FF2B5EF4-FFF2-40B4-BE49-F238E27FC236}">
                <a16:creationId xmlns:a16="http://schemas.microsoft.com/office/drawing/2014/main" id="{393A9D8D-CE15-01A8-468D-9D668B916007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204584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377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A25F476-C068-4A16-A7E8-E6CB40148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084" y="1836502"/>
            <a:ext cx="3966521" cy="357151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45838CF-8B99-4205-B783-DC56555700D7}"/>
              </a:ext>
            </a:extLst>
          </p:cNvPr>
          <p:cNvSpPr txBox="1">
            <a:spLocks/>
          </p:cNvSpPr>
          <p:nvPr/>
        </p:nvSpPr>
        <p:spPr>
          <a:xfrm>
            <a:off x="20534" y="2761753"/>
            <a:ext cx="3903765" cy="1857103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kern="0" dirty="0">
                <a:solidFill>
                  <a:srgbClr val="002060"/>
                </a:solidFill>
                <a:latin typeface="+mn-lt"/>
              </a:rPr>
              <a:t>Pile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verticale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creuse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:</a:t>
            </a:r>
          </a:p>
          <a:p>
            <a:pPr marL="468630" lvl="1" indent="-285750">
              <a:lnSpc>
                <a:spcPct val="150000"/>
              </a:lnSpc>
              <a:buFontTx/>
              <a:buChar char="-"/>
            </a:pP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Répartition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 des forces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verticales</a:t>
            </a:r>
            <a:endParaRPr lang="en-US" sz="1800" kern="0" dirty="0">
              <a:solidFill>
                <a:srgbClr val="002060"/>
              </a:solidFill>
              <a:latin typeface="+mn-lt"/>
            </a:endParaRPr>
          </a:p>
          <a:p>
            <a:pPr marL="468630" lvl="1" indent="-285750">
              <a:lnSpc>
                <a:spcPct val="150000"/>
              </a:lnSpc>
              <a:buFontTx/>
              <a:buChar char="-"/>
            </a:pPr>
            <a:r>
              <a:rPr lang="en-US" sz="1800" kern="0" dirty="0">
                <a:solidFill>
                  <a:srgbClr val="002060"/>
                </a:solidFill>
                <a:latin typeface="+mn-lt"/>
              </a:rPr>
              <a:t>Stockage</a:t>
            </a:r>
            <a:r>
              <a:rPr lang="en-US" sz="1800" b="0" kern="0" dirty="0">
                <a:solidFill>
                  <a:srgbClr val="002060"/>
                </a:solidFill>
                <a:latin typeface="+mn-lt"/>
              </a:rPr>
              <a:t> (e.g., </a:t>
            </a:r>
            <a:r>
              <a:rPr lang="en-US" sz="1800" b="0" kern="0" dirty="0" err="1">
                <a:solidFill>
                  <a:srgbClr val="002060"/>
                </a:solidFill>
                <a:latin typeface="+mn-lt"/>
              </a:rPr>
              <a:t>eau</a:t>
            </a:r>
            <a:r>
              <a:rPr lang="en-US" sz="1800" b="0" kern="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marL="468630" lvl="1" indent="-285750">
              <a:lnSpc>
                <a:spcPct val="150000"/>
              </a:lnSpc>
              <a:buFontTx/>
              <a:buChar char="-"/>
            </a:pPr>
            <a:r>
              <a:rPr lang="en-US" sz="1800" kern="0" dirty="0">
                <a:solidFill>
                  <a:srgbClr val="002060"/>
                </a:solidFill>
                <a:latin typeface="+mn-lt"/>
              </a:rPr>
              <a:t>Transport </a:t>
            </a:r>
            <a:r>
              <a:rPr lang="en-US" sz="1800" b="0" kern="0" dirty="0">
                <a:solidFill>
                  <a:srgbClr val="002060"/>
                </a:solidFill>
                <a:latin typeface="+mn-lt"/>
              </a:rPr>
              <a:t>(e.g., </a:t>
            </a:r>
            <a:r>
              <a:rPr lang="en-US" sz="1800" b="0" kern="0" dirty="0" err="1">
                <a:solidFill>
                  <a:srgbClr val="002060"/>
                </a:solidFill>
                <a:latin typeface="+mn-lt"/>
              </a:rPr>
              <a:t>thermique</a:t>
            </a:r>
            <a:r>
              <a:rPr lang="en-US" sz="1800" b="0" kern="0" dirty="0">
                <a:solidFill>
                  <a:srgbClr val="002060"/>
                </a:solidFill>
                <a:latin typeface="+mn-lt"/>
              </a:rPr>
              <a:t>)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0271BB9-AC65-4423-886B-AA9B7CF41190}"/>
              </a:ext>
            </a:extLst>
          </p:cNvPr>
          <p:cNvSpPr txBox="1">
            <a:spLocks/>
          </p:cNvSpPr>
          <p:nvPr/>
        </p:nvSpPr>
        <p:spPr>
          <a:xfrm>
            <a:off x="7674057" y="2772646"/>
            <a:ext cx="4497408" cy="2635373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kern="0" dirty="0">
                <a:solidFill>
                  <a:srgbClr val="002060"/>
                </a:solidFill>
                <a:latin typeface="+mn-lt"/>
              </a:rPr>
              <a:t>Branches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latérales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creuses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:</a:t>
            </a:r>
          </a:p>
          <a:p>
            <a:pPr marL="468630" lvl="1" indent="-285750">
              <a:lnSpc>
                <a:spcPct val="150000"/>
              </a:lnSpc>
              <a:buFontTx/>
              <a:buChar char="-"/>
            </a:pP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Répartition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 des forces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horizontales</a:t>
            </a:r>
            <a:endParaRPr lang="en-US" sz="1800" kern="0" dirty="0">
              <a:solidFill>
                <a:srgbClr val="002060"/>
              </a:solidFill>
              <a:latin typeface="+mn-lt"/>
            </a:endParaRPr>
          </a:p>
          <a:p>
            <a:pPr marL="468630" lvl="1" indent="-285750">
              <a:lnSpc>
                <a:spcPct val="150000"/>
              </a:lnSpc>
              <a:buFontTx/>
              <a:buChar char="-"/>
            </a:pPr>
            <a:r>
              <a:rPr lang="en-US" sz="1800" kern="0" dirty="0">
                <a:solidFill>
                  <a:srgbClr val="002060"/>
                </a:solidFill>
                <a:latin typeface="+mn-lt"/>
              </a:rPr>
              <a:t>Limiter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l’érosion</a:t>
            </a:r>
            <a:endParaRPr lang="en-US" sz="1800" kern="0" dirty="0">
              <a:solidFill>
                <a:srgbClr val="002060"/>
              </a:solidFill>
              <a:latin typeface="+mn-lt"/>
            </a:endParaRPr>
          </a:p>
          <a:p>
            <a:pPr marL="468630" lvl="1" indent="-285750">
              <a:lnSpc>
                <a:spcPct val="150000"/>
              </a:lnSpc>
              <a:buFontTx/>
              <a:buChar char="-"/>
            </a:pPr>
            <a:r>
              <a:rPr lang="en-US" sz="1800" b="0" kern="0" dirty="0" err="1">
                <a:solidFill>
                  <a:srgbClr val="002060"/>
                </a:solidFill>
                <a:latin typeface="+mn-lt"/>
              </a:rPr>
              <a:t>Echange</a:t>
            </a:r>
            <a:r>
              <a:rPr lang="en-US" sz="1800" b="0" kern="0" dirty="0">
                <a:solidFill>
                  <a:srgbClr val="002060"/>
                </a:solidFill>
                <a:latin typeface="+mn-lt"/>
              </a:rPr>
              <a:t> de </a:t>
            </a:r>
            <a:r>
              <a:rPr lang="en-US" sz="1800" b="0" kern="0" dirty="0" err="1">
                <a:solidFill>
                  <a:srgbClr val="002060"/>
                </a:solidFill>
                <a:latin typeface="+mn-lt"/>
              </a:rPr>
              <a:t>ressources</a:t>
            </a:r>
            <a:endParaRPr lang="en-US" sz="1800" b="0" kern="0" dirty="0">
              <a:solidFill>
                <a:srgbClr val="002060"/>
              </a:solidFill>
              <a:latin typeface="+mn-lt"/>
            </a:endParaRPr>
          </a:p>
          <a:p>
            <a:pPr lvl="3" defTabSz="1211263"/>
            <a:r>
              <a:rPr lang="en-US" sz="1800" kern="0" dirty="0">
                <a:solidFill>
                  <a:srgbClr val="002060"/>
                </a:solidFill>
                <a:latin typeface="+mn-lt"/>
              </a:rPr>
              <a:t>	avec le sol + entre les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bâtiments</a:t>
            </a:r>
            <a:endParaRPr lang="en-US" sz="1800" b="0" kern="0" dirty="0">
              <a:solidFill>
                <a:srgbClr val="002060"/>
              </a:solidFill>
              <a:latin typeface="+mn-lt"/>
            </a:endParaRPr>
          </a:p>
          <a:p>
            <a:pPr marL="468630" lvl="1" indent="-285750">
              <a:lnSpc>
                <a:spcPct val="150000"/>
              </a:lnSpc>
              <a:buFontTx/>
              <a:buChar char="-"/>
            </a:pP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Greffage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structurel</a:t>
            </a:r>
            <a:r>
              <a:rPr lang="en-US" sz="1800" b="0" kern="0" dirty="0">
                <a:solidFill>
                  <a:srgbClr val="002060"/>
                </a:solidFill>
                <a:latin typeface="+mn-lt"/>
              </a:rPr>
              <a:t> entre infrastructures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072C966-8ACD-4895-BC71-DBD5D6E489C8}"/>
              </a:ext>
            </a:extLst>
          </p:cNvPr>
          <p:cNvSpPr txBox="1">
            <a:spLocks/>
          </p:cNvSpPr>
          <p:nvPr/>
        </p:nvSpPr>
        <p:spPr>
          <a:xfrm>
            <a:off x="3641084" y="5268681"/>
            <a:ext cx="4497408" cy="1013836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Principes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structurels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:</a:t>
            </a:r>
          </a:p>
          <a:p>
            <a:pPr marL="468630" lvl="1" indent="-285750">
              <a:buFontTx/>
              <a:buChar char="-"/>
            </a:pPr>
            <a:r>
              <a:rPr lang="en-US" sz="1800" b="0" kern="0" dirty="0" err="1">
                <a:solidFill>
                  <a:srgbClr val="002060"/>
                </a:solidFill>
                <a:latin typeface="+mn-lt"/>
              </a:rPr>
              <a:t>Matériaux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 composites auto-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cicatrisants</a:t>
            </a:r>
            <a:endParaRPr lang="en-US" sz="1800" b="0" kern="0" dirty="0">
              <a:solidFill>
                <a:srgbClr val="002060"/>
              </a:solidFill>
              <a:latin typeface="+mn-lt"/>
            </a:endParaRPr>
          </a:p>
          <a:p>
            <a:pPr marL="468630" lvl="1" indent="-285750">
              <a:buFontTx/>
              <a:buChar char="-"/>
            </a:pP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Hiérarchie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0" kern="0" dirty="0">
                <a:solidFill>
                  <a:srgbClr val="002060"/>
                </a:solidFill>
                <a:latin typeface="+mn-lt"/>
              </a:rPr>
              <a:t>par </a:t>
            </a:r>
            <a:r>
              <a:rPr lang="en-US" sz="1800" b="0" kern="0" dirty="0" err="1">
                <a:solidFill>
                  <a:srgbClr val="002060"/>
                </a:solidFill>
                <a:latin typeface="+mn-lt"/>
              </a:rPr>
              <a:t>échelles</a:t>
            </a:r>
            <a:r>
              <a:rPr lang="en-US" sz="1800" b="0" kern="0" dirty="0">
                <a:solidFill>
                  <a:srgbClr val="002060"/>
                </a:solidFill>
                <a:latin typeface="+mn-lt"/>
              </a:rPr>
              <a:t> de conception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E515C5-7A4B-4EBD-ADB5-B60F18038329}"/>
              </a:ext>
            </a:extLst>
          </p:cNvPr>
          <p:cNvCxnSpPr/>
          <p:nvPr/>
        </p:nvCxnSpPr>
        <p:spPr>
          <a:xfrm>
            <a:off x="104503" y="3196046"/>
            <a:ext cx="5207726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EDA9AC-188E-4B87-A41D-85F3AD46C515}"/>
              </a:ext>
            </a:extLst>
          </p:cNvPr>
          <p:cNvGrpSpPr/>
          <p:nvPr/>
        </p:nvGrpSpPr>
        <p:grpSpPr>
          <a:xfrm>
            <a:off x="6566264" y="3004459"/>
            <a:ext cx="3483427" cy="191587"/>
            <a:chOff x="6566264" y="3004459"/>
            <a:chExt cx="3483427" cy="191587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A85A5C0-98C9-4A45-A816-3E7DFED967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66264" y="3004459"/>
              <a:ext cx="584710" cy="191587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52FB7A7-333A-47C0-9DF2-E8886E86EC88}"/>
                </a:ext>
              </a:extLst>
            </p:cNvPr>
            <p:cNvCxnSpPr>
              <a:cxnSpLocks/>
            </p:cNvCxnSpPr>
            <p:nvPr/>
          </p:nvCxnSpPr>
          <p:spPr>
            <a:xfrm>
              <a:off x="7150974" y="3196046"/>
              <a:ext cx="2898717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F14B679-D461-4367-87F6-F45D52B50378}"/>
              </a:ext>
            </a:extLst>
          </p:cNvPr>
          <p:cNvCxnSpPr>
            <a:cxnSpLocks/>
          </p:cNvCxnSpPr>
          <p:nvPr/>
        </p:nvCxnSpPr>
        <p:spPr>
          <a:xfrm>
            <a:off x="3754631" y="5686699"/>
            <a:ext cx="200799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0FEEF3BB-7F87-1A4A-75E9-76CE8FF2AA1A}"/>
              </a:ext>
            </a:extLst>
          </p:cNvPr>
          <p:cNvSpPr txBox="1">
            <a:spLocks/>
          </p:cNvSpPr>
          <p:nvPr/>
        </p:nvSpPr>
        <p:spPr>
          <a:xfrm>
            <a:off x="0" y="1070701"/>
            <a:ext cx="12192000" cy="510949"/>
          </a:xfrm>
          <a:prstGeom prst="rect">
            <a:avLst/>
          </a:prstGeom>
        </p:spPr>
        <p:txBody>
          <a:bodyPr>
            <a:normAutofit fontScale="97500"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i="1" kern="0" spc="300" dirty="0" err="1">
                <a:solidFill>
                  <a:srgbClr val="002060"/>
                </a:solidFill>
                <a:latin typeface="+mn-lt"/>
              </a:rPr>
              <a:t>Intégration</a:t>
            </a:r>
            <a:r>
              <a:rPr lang="en-US" sz="2400" i="1" kern="0" spc="300" dirty="0">
                <a:solidFill>
                  <a:srgbClr val="002060"/>
                </a:solidFill>
                <a:latin typeface="+mn-lt"/>
              </a:rPr>
              <a:t> de la </a:t>
            </a:r>
            <a:r>
              <a:rPr lang="en-US" sz="2400" i="1" kern="0" spc="300" dirty="0" err="1">
                <a:solidFill>
                  <a:srgbClr val="002060"/>
                </a:solidFill>
                <a:latin typeface="+mn-lt"/>
              </a:rPr>
              <a:t>multifonctionnalité</a:t>
            </a:r>
            <a:endParaRPr lang="en-US" sz="2400" i="1" kern="0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65730C-5C35-1674-C872-94D54A554746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FF6F9B07-929C-89AF-030B-ADEAA4CE1085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9955041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II - Concepts</a:t>
            </a: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0673EABF-3E76-5641-EFF2-6C6C682A1161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204584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23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10ED42-4704-C9AF-E676-273DD0060CF7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A046F5-CB16-3B98-686C-0F31A687776B}"/>
              </a:ext>
            </a:extLst>
          </p:cNvPr>
          <p:cNvSpPr txBox="1">
            <a:spLocks/>
          </p:cNvSpPr>
          <p:nvPr/>
        </p:nvSpPr>
        <p:spPr>
          <a:xfrm>
            <a:off x="1804041" y="4512492"/>
            <a:ext cx="9955041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i="1" kern="0" spc="300" dirty="0">
                <a:latin typeface="+mn-lt"/>
              </a:rPr>
              <a:t>III - </a:t>
            </a:r>
            <a:r>
              <a:rPr lang="en-US" sz="2400" i="1" kern="0" spc="300" dirty="0" err="1">
                <a:latin typeface="+mn-lt"/>
              </a:rPr>
              <a:t>Biomimétisme</a:t>
            </a:r>
            <a:r>
              <a:rPr lang="en-US" sz="2400" i="1" kern="0" spc="300" dirty="0">
                <a:latin typeface="+mn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i="1" kern="0" spc="300" dirty="0">
                <a:latin typeface="+mn-lt"/>
              </a:rPr>
              <a:t>		</a:t>
            </a:r>
            <a:r>
              <a:rPr lang="en-US" sz="2400" i="1" kern="0" spc="300" dirty="0" err="1">
                <a:latin typeface="+mn-lt"/>
              </a:rPr>
              <a:t>en</a:t>
            </a:r>
            <a:r>
              <a:rPr lang="en-US" sz="2400" i="1" kern="0" spc="300" dirty="0">
                <a:latin typeface="+mn-lt"/>
              </a:rPr>
              <a:t> </a:t>
            </a:r>
            <a:r>
              <a:rPr lang="en-US" sz="2400" i="1" kern="0" spc="300" dirty="0" err="1">
                <a:latin typeface="+mn-lt"/>
              </a:rPr>
              <a:t>faisant</a:t>
            </a:r>
            <a:r>
              <a:rPr lang="en-US" sz="2400" i="1" kern="0" spc="300" dirty="0">
                <a:latin typeface="+mn-lt"/>
              </a:rPr>
              <a:t> de la </a:t>
            </a:r>
            <a:r>
              <a:rPr lang="en-US" sz="2400" i="1" u="sng" kern="0" spc="300" dirty="0">
                <a:latin typeface="+mn-lt"/>
              </a:rPr>
              <a:t>recherche </a:t>
            </a:r>
            <a:r>
              <a:rPr lang="en-US" sz="2400" i="1" u="sng" kern="0" spc="300" dirty="0" err="1">
                <a:latin typeface="+mn-lt"/>
              </a:rPr>
              <a:t>fondamentale</a:t>
            </a:r>
            <a:endParaRPr lang="en-US" sz="2400" i="1" u="sng" kern="0" spc="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2948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4">
            <a:extLst>
              <a:ext uri="{FF2B5EF4-FFF2-40B4-BE49-F238E27FC236}">
                <a16:creationId xmlns:a16="http://schemas.microsoft.com/office/drawing/2014/main" id="{F5A524AD-75AA-89DA-43C2-D49516ACE74C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10164180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III - </a:t>
            </a:r>
            <a:r>
              <a:rPr lang="en-US" sz="2300" i="1" kern="0" spc="300" dirty="0" err="1">
                <a:solidFill>
                  <a:srgbClr val="002060"/>
                </a:solidFill>
                <a:latin typeface="+mn-lt"/>
              </a:rPr>
              <a:t>Photogrammétrie</a:t>
            </a:r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 pour </a:t>
            </a:r>
            <a:r>
              <a:rPr lang="en-US" sz="2300" i="1" kern="0" spc="300" dirty="0" err="1">
                <a:solidFill>
                  <a:srgbClr val="002060"/>
                </a:solidFill>
                <a:latin typeface="+mn-lt"/>
              </a:rPr>
              <a:t>générer</a:t>
            </a:r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 des </a:t>
            </a:r>
            <a:r>
              <a:rPr lang="en-US" sz="2300" i="1" kern="0" spc="300" dirty="0" err="1">
                <a:solidFill>
                  <a:srgbClr val="002060"/>
                </a:solidFill>
                <a:latin typeface="+mn-lt"/>
              </a:rPr>
              <a:t>modèles</a:t>
            </a:r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 3D de </a:t>
            </a:r>
            <a:r>
              <a:rPr lang="en-US" sz="2300" i="1" kern="0" spc="300" dirty="0" err="1">
                <a:solidFill>
                  <a:srgbClr val="002060"/>
                </a:solidFill>
                <a:latin typeface="+mn-lt"/>
              </a:rPr>
              <a:t>racines</a:t>
            </a:r>
            <a:endParaRPr lang="en-US" sz="2300" i="1" kern="0" spc="3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69AA16-CFDE-47E3-9035-511DD74BE42A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9806455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4A6687-2A1F-FFD8-8141-AC14E191DA4C}"/>
              </a:ext>
            </a:extLst>
          </p:cNvPr>
          <p:cNvSpPr txBox="1">
            <a:spLocks/>
          </p:cNvSpPr>
          <p:nvPr/>
        </p:nvSpPr>
        <p:spPr>
          <a:xfrm>
            <a:off x="427620" y="4136156"/>
            <a:ext cx="7801980" cy="1676816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kern="0" dirty="0" err="1">
                <a:solidFill>
                  <a:srgbClr val="002060"/>
                </a:solidFill>
                <a:latin typeface="+mn-lt"/>
              </a:rPr>
              <a:t>Objectifs</a:t>
            </a:r>
            <a:r>
              <a:rPr lang="en-US" sz="24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+mn-lt"/>
              </a:rPr>
              <a:t>principaux</a:t>
            </a:r>
            <a:endParaRPr lang="en-US" sz="1800" b="1" kern="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b="1" kern="0" dirty="0" err="1">
                <a:solidFill>
                  <a:srgbClr val="002060"/>
                </a:solidFill>
                <a:latin typeface="+mn-lt"/>
              </a:rPr>
              <a:t>Faciliter</a:t>
            </a:r>
            <a:r>
              <a:rPr lang="en-US" sz="1800" b="1" kern="0" dirty="0">
                <a:solidFill>
                  <a:srgbClr val="002060"/>
                </a:solidFill>
                <a:latin typeface="+mn-lt"/>
              </a:rPr>
              <a:t> la </a:t>
            </a:r>
            <a:r>
              <a:rPr lang="en-US" sz="1800" b="1" kern="0" dirty="0" err="1">
                <a:solidFill>
                  <a:srgbClr val="002060"/>
                </a:solidFill>
                <a:latin typeface="+mn-lt"/>
              </a:rPr>
              <a:t>collecte</a:t>
            </a:r>
            <a:r>
              <a:rPr lang="en-US" sz="1800" b="1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de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modèles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 3D de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racines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d’arbres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 sur le terrain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b="1" kern="0" dirty="0">
                <a:solidFill>
                  <a:srgbClr val="002060"/>
                </a:solidFill>
                <a:latin typeface="+mn-lt"/>
              </a:rPr>
              <a:t>Comparer </a:t>
            </a:r>
            <a:r>
              <a:rPr lang="en-US" sz="1800" b="1" kern="0" dirty="0" err="1">
                <a:solidFill>
                  <a:srgbClr val="002060"/>
                </a:solidFill>
                <a:latin typeface="+mn-lt"/>
              </a:rPr>
              <a:t>l’adaptation</a:t>
            </a:r>
            <a:r>
              <a:rPr lang="en-US" sz="1800" b="1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de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différentes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espèces</a:t>
            </a:r>
            <a:r>
              <a:rPr lang="en-US" sz="1800" kern="0" dirty="0">
                <a:solidFill>
                  <a:srgbClr val="002060"/>
                </a:solidFill>
                <a:latin typeface="+mn-lt"/>
              </a:rPr>
              <a:t> à divers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</a:rPr>
              <a:t>environnements</a:t>
            </a:r>
            <a:endParaRPr lang="en-US" sz="1800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D9A558-9C59-6F12-61AC-C441BDFD59C6}"/>
              </a:ext>
            </a:extLst>
          </p:cNvPr>
          <p:cNvSpPr/>
          <p:nvPr/>
        </p:nvSpPr>
        <p:spPr>
          <a:xfrm>
            <a:off x="427620" y="1585861"/>
            <a:ext cx="5023946" cy="1848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kern="0" dirty="0" err="1">
                <a:solidFill>
                  <a:srgbClr val="002060"/>
                </a:solidFill>
              </a:rPr>
              <a:t>Processus</a:t>
            </a:r>
            <a:r>
              <a:rPr lang="en-US" sz="2400" kern="0" dirty="0">
                <a:solidFill>
                  <a:srgbClr val="002060"/>
                </a:solidFill>
              </a:rPr>
              <a:t> 	</a:t>
            </a:r>
          </a:p>
          <a:p>
            <a:pPr>
              <a:lnSpc>
                <a:spcPct val="150000"/>
              </a:lnSpc>
            </a:pPr>
            <a:r>
              <a:rPr lang="en-US" b="1" kern="0" dirty="0">
                <a:solidFill>
                  <a:srgbClr val="002060"/>
                </a:solidFill>
              </a:rPr>
              <a:t>photos</a:t>
            </a:r>
            <a:r>
              <a:rPr lang="en-US" kern="0" dirty="0">
                <a:solidFill>
                  <a:srgbClr val="002060"/>
                </a:solidFill>
              </a:rPr>
              <a:t> d’un </a:t>
            </a:r>
            <a:r>
              <a:rPr lang="en-US" kern="0" dirty="0" err="1">
                <a:solidFill>
                  <a:srgbClr val="002060"/>
                </a:solidFill>
              </a:rPr>
              <a:t>objet</a:t>
            </a:r>
            <a:r>
              <a:rPr lang="en-US" kern="0" dirty="0">
                <a:solidFill>
                  <a:srgbClr val="002060"/>
                </a:solidFill>
              </a:rPr>
              <a:t> avec </a:t>
            </a:r>
            <a:r>
              <a:rPr lang="en-US" kern="0" dirty="0" err="1">
                <a:solidFill>
                  <a:srgbClr val="002060"/>
                </a:solidFill>
              </a:rPr>
              <a:t>différents</a:t>
            </a:r>
            <a:r>
              <a:rPr lang="en-US" kern="0" dirty="0">
                <a:solidFill>
                  <a:srgbClr val="002060"/>
                </a:solidFill>
              </a:rPr>
              <a:t> angles de </a:t>
            </a:r>
            <a:r>
              <a:rPr lang="en-US" kern="0" dirty="0" err="1">
                <a:solidFill>
                  <a:srgbClr val="002060"/>
                </a:solidFill>
              </a:rPr>
              <a:t>vue</a:t>
            </a:r>
            <a:endParaRPr lang="en-US" kern="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kern="0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en-US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→     </a:t>
            </a:r>
            <a:r>
              <a:rPr lang="en-US" b="1" dirty="0" err="1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logiciel</a:t>
            </a:r>
            <a:r>
              <a:rPr lang="en-US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 de reconstruction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		→     </a:t>
            </a:r>
            <a:r>
              <a:rPr lang="en-US" b="1" dirty="0" err="1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modèle</a:t>
            </a:r>
            <a:r>
              <a:rPr lang="en-US" b="1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 3D </a:t>
            </a:r>
            <a:r>
              <a:rPr lang="en-US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de </a:t>
            </a:r>
            <a:r>
              <a:rPr lang="en-US" dirty="0" err="1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l’objet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6CFFEBE-6FAF-E642-E7F3-70B93A0C0AB3}"/>
              </a:ext>
            </a:extLst>
          </p:cNvPr>
          <p:cNvCxnSpPr>
            <a:cxnSpLocks/>
          </p:cNvCxnSpPr>
          <p:nvPr/>
        </p:nvCxnSpPr>
        <p:spPr>
          <a:xfrm>
            <a:off x="496389" y="2126239"/>
            <a:ext cx="1323702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D9B1BB-E5EE-839C-CBE1-84F987550B0B}"/>
              </a:ext>
            </a:extLst>
          </p:cNvPr>
          <p:cNvCxnSpPr>
            <a:cxnSpLocks/>
          </p:cNvCxnSpPr>
          <p:nvPr/>
        </p:nvCxnSpPr>
        <p:spPr>
          <a:xfrm>
            <a:off x="523415" y="4677355"/>
            <a:ext cx="2551255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3D92E19-090F-51CF-3780-A049129DEDCD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3" descr="Chart, sunburst chart&#10;&#10;Description automatically generated">
            <a:extLst>
              <a:ext uri="{FF2B5EF4-FFF2-40B4-BE49-F238E27FC236}">
                <a16:creationId xmlns:a16="http://schemas.microsoft.com/office/drawing/2014/main" id="{E371839F-F74A-4B82-43D9-8FF420D25A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593" y="1380927"/>
            <a:ext cx="4613909" cy="394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42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DEB02F0-8706-B05E-1B4C-F1C548C4AD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670" y="1986627"/>
            <a:ext cx="3863341" cy="21360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6DE4B7-2450-4472-90FB-BEC198B3BD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9" y="1646200"/>
            <a:ext cx="2912551" cy="2830726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1FDC479-2F7C-4F07-A5EA-C25B2FBE3423}"/>
              </a:ext>
            </a:extLst>
          </p:cNvPr>
          <p:cNvSpPr txBox="1">
            <a:spLocks/>
          </p:cNvSpPr>
          <p:nvPr/>
        </p:nvSpPr>
        <p:spPr>
          <a:xfrm>
            <a:off x="162119" y="1140615"/>
            <a:ext cx="2912551" cy="646908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kern="0" dirty="0" err="1">
                <a:solidFill>
                  <a:srgbClr val="002060"/>
                </a:solidFill>
                <a:latin typeface="+mn-lt"/>
              </a:rPr>
              <a:t>Préparer</a:t>
            </a:r>
            <a:endParaRPr lang="en-US" sz="2400" b="1" kern="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US" sz="2400" kern="0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60F7BC-0D2D-939A-396D-AE121223252E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CB319BD-EB6B-38E3-CE91-D6397D483A1E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10164180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III - </a:t>
            </a:r>
            <a:r>
              <a:rPr lang="en-US" sz="2300" i="1" kern="0" spc="300" dirty="0" err="1">
                <a:solidFill>
                  <a:srgbClr val="002060"/>
                </a:solidFill>
                <a:latin typeface="+mn-lt"/>
              </a:rPr>
              <a:t>Photogrammétrie</a:t>
            </a:r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 pour </a:t>
            </a:r>
            <a:r>
              <a:rPr lang="en-US" sz="2300" i="1" kern="0" spc="300" dirty="0" err="1">
                <a:solidFill>
                  <a:srgbClr val="002060"/>
                </a:solidFill>
                <a:latin typeface="+mn-lt"/>
              </a:rPr>
              <a:t>générer</a:t>
            </a:r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 des </a:t>
            </a:r>
            <a:r>
              <a:rPr lang="en-US" sz="2300" i="1" kern="0" spc="300" dirty="0" err="1">
                <a:solidFill>
                  <a:srgbClr val="002060"/>
                </a:solidFill>
                <a:latin typeface="+mn-lt"/>
              </a:rPr>
              <a:t>modèles</a:t>
            </a:r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 3D de </a:t>
            </a:r>
            <a:r>
              <a:rPr lang="en-US" sz="2300" i="1" kern="0" spc="300" dirty="0" err="1">
                <a:solidFill>
                  <a:srgbClr val="002060"/>
                </a:solidFill>
                <a:latin typeface="+mn-lt"/>
              </a:rPr>
              <a:t>racines</a:t>
            </a:r>
            <a:endParaRPr lang="en-US" sz="2300" i="1" kern="0" spc="3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0AE48C36-C432-C81C-013C-E15A4B7055C2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9806455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A picture containing text, rock&#10;&#10;Description automatically generated">
            <a:extLst>
              <a:ext uri="{FF2B5EF4-FFF2-40B4-BE49-F238E27FC236}">
                <a16:creationId xmlns:a16="http://schemas.microsoft.com/office/drawing/2014/main" id="{5EC47547-5D4D-8DAB-3DC5-5E0A21C2DD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69" b="1"/>
          <a:stretch/>
        </p:blipFill>
        <p:spPr>
          <a:xfrm>
            <a:off x="6938011" y="1892601"/>
            <a:ext cx="5117726" cy="2584325"/>
          </a:xfrm>
          <a:prstGeom prst="rect">
            <a:avLst/>
          </a:prstGeom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F8D5C205-CB2D-2874-753C-A48816359D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40" b="8540"/>
          <a:stretch/>
        </p:blipFill>
        <p:spPr>
          <a:xfrm>
            <a:off x="3210770" y="4554092"/>
            <a:ext cx="3591141" cy="1988762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9FC317B-7C09-705C-9B6B-7F269111532A}"/>
              </a:ext>
            </a:extLst>
          </p:cNvPr>
          <p:cNvSpPr txBox="1">
            <a:spLocks/>
          </p:cNvSpPr>
          <p:nvPr/>
        </p:nvSpPr>
        <p:spPr>
          <a:xfrm>
            <a:off x="3550065" y="1140615"/>
            <a:ext cx="2912551" cy="646908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kern="0" dirty="0" err="1">
                <a:solidFill>
                  <a:srgbClr val="002060"/>
                </a:solidFill>
                <a:latin typeface="+mn-lt"/>
              </a:rPr>
              <a:t>Photographier</a:t>
            </a:r>
            <a:endParaRPr lang="en-US" sz="2400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4FA8E76-6534-B26B-A26B-5A66E40550A4}"/>
              </a:ext>
            </a:extLst>
          </p:cNvPr>
          <p:cNvSpPr txBox="1">
            <a:spLocks/>
          </p:cNvSpPr>
          <p:nvPr/>
        </p:nvSpPr>
        <p:spPr>
          <a:xfrm>
            <a:off x="7824463" y="1140615"/>
            <a:ext cx="2912551" cy="646908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kern="0" dirty="0">
                <a:solidFill>
                  <a:srgbClr val="002060"/>
                </a:solidFill>
                <a:latin typeface="+mn-lt"/>
              </a:rPr>
              <a:t>Reconstruire</a:t>
            </a:r>
            <a:endParaRPr lang="fr-FR" sz="2400" kern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BD4B7887-FD5B-6E24-18E9-6B41B1C30F7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33" r="4164"/>
          <a:stretch/>
        </p:blipFill>
        <p:spPr>
          <a:xfrm>
            <a:off x="162119" y="4554092"/>
            <a:ext cx="2912551" cy="1988761"/>
          </a:xfrm>
          <a:prstGeom prst="rect">
            <a:avLst/>
          </a:prstGeom>
        </p:spPr>
      </p:pic>
      <p:pic>
        <p:nvPicPr>
          <p:cNvPr id="7" name="Picture 21" descr="Metashape Benchmark | Puget Systems">
            <a:extLst>
              <a:ext uri="{FF2B5EF4-FFF2-40B4-BE49-F238E27FC236}">
                <a16:creationId xmlns:a16="http://schemas.microsoft.com/office/drawing/2014/main" id="{4350C031-A6A7-C0DE-E36A-FB3B088D1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8345" y="5217434"/>
            <a:ext cx="1659456" cy="78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ogo-autodesk-recap-bimedupl-szkola-letnia-bim - BIM.EDU.PL - Architektura,  Budownictwo, Szkolenia">
            <a:extLst>
              <a:ext uri="{FF2B5EF4-FFF2-40B4-BE49-F238E27FC236}">
                <a16:creationId xmlns:a16="http://schemas.microsoft.com/office/drawing/2014/main" id="{6EBA1F91-102D-31E5-C38C-C91414984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4235" y="5278868"/>
            <a:ext cx="2605557" cy="69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401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E17070-F7DE-4FA3-B9BD-C354B9CFF6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5910" cy="68601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1E3F96-FDCE-4C27-88B9-F34B8E9CBF31}"/>
              </a:ext>
            </a:extLst>
          </p:cNvPr>
          <p:cNvSpPr/>
          <p:nvPr/>
        </p:nvSpPr>
        <p:spPr>
          <a:xfrm>
            <a:off x="245524" y="291739"/>
            <a:ext cx="45608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err="1">
                <a:solidFill>
                  <a:srgbClr val="002060"/>
                </a:solidFill>
              </a:rPr>
              <a:t>Erable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002060"/>
                </a:solidFill>
              </a:rPr>
              <a:t>argenté</a:t>
            </a:r>
            <a:endParaRPr lang="en-US" b="1" kern="0" dirty="0">
              <a:solidFill>
                <a:srgbClr val="002060"/>
              </a:solidFill>
            </a:endParaRPr>
          </a:p>
          <a:p>
            <a:r>
              <a:rPr lang="en-US" kern="0" dirty="0" err="1">
                <a:solidFill>
                  <a:srgbClr val="002060"/>
                </a:solidFill>
              </a:rPr>
              <a:t>Imagé</a:t>
            </a:r>
            <a:r>
              <a:rPr lang="en-US" kern="0" dirty="0">
                <a:solidFill>
                  <a:srgbClr val="002060"/>
                </a:solidFill>
              </a:rPr>
              <a:t> sans </a:t>
            </a:r>
            <a:r>
              <a:rPr lang="en-US" kern="0" dirty="0" err="1">
                <a:solidFill>
                  <a:srgbClr val="002060"/>
                </a:solidFill>
              </a:rPr>
              <a:t>traitement</a:t>
            </a:r>
            <a:r>
              <a:rPr lang="en-US" kern="0" dirty="0">
                <a:solidFill>
                  <a:srgbClr val="002060"/>
                </a:solidFill>
              </a:rPr>
              <a:t> à </a:t>
            </a:r>
            <a:r>
              <a:rPr lang="en-US" b="1" kern="0" dirty="0">
                <a:solidFill>
                  <a:srgbClr val="002060"/>
                </a:solidFill>
              </a:rPr>
              <a:t>Bath Nature Preserve</a:t>
            </a:r>
            <a:endParaRPr lang="en-US" kern="0" dirty="0">
              <a:solidFill>
                <a:srgbClr val="002060"/>
              </a:solidFill>
            </a:endParaRPr>
          </a:p>
          <a:p>
            <a:r>
              <a:rPr lang="en-US" kern="0" dirty="0">
                <a:solidFill>
                  <a:srgbClr val="002060"/>
                </a:solidFill>
              </a:rPr>
              <a:t>à </a:t>
            </a:r>
            <a:r>
              <a:rPr lang="en-US" kern="0" dirty="0" err="1">
                <a:solidFill>
                  <a:srgbClr val="002060"/>
                </a:solidFill>
              </a:rPr>
              <a:t>partir</a:t>
            </a:r>
            <a:r>
              <a:rPr lang="en-US" kern="0" dirty="0">
                <a:solidFill>
                  <a:srgbClr val="002060"/>
                </a:solidFill>
              </a:rPr>
              <a:t> de </a:t>
            </a:r>
            <a:r>
              <a:rPr lang="en-US" b="1" kern="0" dirty="0">
                <a:solidFill>
                  <a:srgbClr val="002060"/>
                </a:solidFill>
              </a:rPr>
              <a:t>100 photos </a:t>
            </a:r>
            <a:r>
              <a:rPr lang="en-US" kern="0" dirty="0">
                <a:solidFill>
                  <a:srgbClr val="002060"/>
                </a:solidFill>
              </a:rPr>
              <a:t>avec Sony alpha RII </a:t>
            </a:r>
          </a:p>
          <a:p>
            <a:r>
              <a:rPr lang="en-US" kern="0" dirty="0" err="1">
                <a:solidFill>
                  <a:srgbClr val="002060"/>
                </a:solidFill>
              </a:rPr>
              <a:t>Reconstruit</a:t>
            </a:r>
            <a:r>
              <a:rPr lang="en-US" kern="0" dirty="0">
                <a:solidFill>
                  <a:srgbClr val="002060"/>
                </a:solidFill>
              </a:rPr>
              <a:t> avec </a:t>
            </a:r>
            <a:r>
              <a:rPr lang="en-US" b="1" kern="0" dirty="0" err="1">
                <a:solidFill>
                  <a:srgbClr val="002060"/>
                </a:solidFill>
              </a:rPr>
              <a:t>Agisoft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002060"/>
                </a:solidFill>
              </a:rPr>
              <a:t>Metashape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DCA7F9-FA7F-7DD6-57DD-BF18655EFA50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063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9BD715-3C84-45B4-85FD-903999A19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577" y="1579134"/>
            <a:ext cx="5275005" cy="396090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8DFFC57-1796-4665-B5C3-D3CB9C924650}"/>
              </a:ext>
            </a:extLst>
          </p:cNvPr>
          <p:cNvGrpSpPr/>
          <p:nvPr/>
        </p:nvGrpSpPr>
        <p:grpSpPr>
          <a:xfrm>
            <a:off x="3539513" y="3402878"/>
            <a:ext cx="3300178" cy="3141471"/>
            <a:chOff x="9022080" y="1306757"/>
            <a:chExt cx="2586639" cy="2462247"/>
          </a:xfrm>
        </p:grpSpPr>
        <p:pic>
          <p:nvPicPr>
            <p:cNvPr id="14" name="Google Shape;240;p34">
              <a:extLst>
                <a:ext uri="{FF2B5EF4-FFF2-40B4-BE49-F238E27FC236}">
                  <a16:creationId xmlns:a16="http://schemas.microsoft.com/office/drawing/2014/main" id="{6A5C0BC6-F240-41B7-A134-0422CC0056A1}"/>
                </a:ext>
              </a:extLst>
            </p:cNvPr>
            <p:cNvPicPr preferRelativeResize="0"/>
            <p:nvPr/>
          </p:nvPicPr>
          <p:blipFill rotWithShape="1">
            <a:blip r:embed="rId4" cstate="hq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91748" y="1306757"/>
              <a:ext cx="2516971" cy="2462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2061E6A-CF0C-4F5E-9549-2D5CCB4B2897}"/>
                </a:ext>
              </a:extLst>
            </p:cNvPr>
            <p:cNvSpPr/>
            <p:nvPr/>
          </p:nvSpPr>
          <p:spPr>
            <a:xfrm>
              <a:off x="9022080" y="1306757"/>
              <a:ext cx="1027611" cy="400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sp>
        <p:nvSpPr>
          <p:cNvPr id="16" name="Google Shape;243;p34">
            <a:extLst>
              <a:ext uri="{FF2B5EF4-FFF2-40B4-BE49-F238E27FC236}">
                <a16:creationId xmlns:a16="http://schemas.microsoft.com/office/drawing/2014/main" id="{A419D9A0-71D6-4E10-A248-9600867809CC}"/>
              </a:ext>
            </a:extLst>
          </p:cNvPr>
          <p:cNvSpPr txBox="1">
            <a:spLocks/>
          </p:cNvSpPr>
          <p:nvPr/>
        </p:nvSpPr>
        <p:spPr>
          <a:xfrm>
            <a:off x="3987360" y="5426292"/>
            <a:ext cx="2647200" cy="343177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400" dirty="0"/>
              <a:t>Pour chaque </a:t>
            </a:r>
            <a:r>
              <a:rPr lang="fr-FR" sz="1400" b="1" dirty="0"/>
              <a:t>niveau topologique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16199A-B532-4B3B-AB2B-FF9423506BFD}"/>
              </a:ext>
            </a:extLst>
          </p:cNvPr>
          <p:cNvGrpSpPr/>
          <p:nvPr/>
        </p:nvGrpSpPr>
        <p:grpSpPr>
          <a:xfrm>
            <a:off x="3201201" y="4990808"/>
            <a:ext cx="640479" cy="1265200"/>
            <a:chOff x="3201201" y="5130147"/>
            <a:chExt cx="640479" cy="1265200"/>
          </a:xfrm>
        </p:grpSpPr>
        <p:cxnSp>
          <p:nvCxnSpPr>
            <p:cNvPr id="17" name="Google Shape;244;p34">
              <a:extLst>
                <a:ext uri="{FF2B5EF4-FFF2-40B4-BE49-F238E27FC236}">
                  <a16:creationId xmlns:a16="http://schemas.microsoft.com/office/drawing/2014/main" id="{97AF9E3B-DA76-4040-8F73-9A758CF41CA7}"/>
                </a:ext>
              </a:extLst>
            </p:cNvPr>
            <p:cNvCxnSpPr>
              <a:cxnSpLocks/>
            </p:cNvCxnSpPr>
            <p:nvPr/>
          </p:nvCxnSpPr>
          <p:spPr>
            <a:xfrm>
              <a:off x="3208480" y="5130147"/>
              <a:ext cx="633200" cy="633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45;p34">
              <a:extLst>
                <a:ext uri="{FF2B5EF4-FFF2-40B4-BE49-F238E27FC236}">
                  <a16:creationId xmlns:a16="http://schemas.microsoft.com/office/drawing/2014/main" id="{72CE9045-F669-41E6-831B-F319F50CA1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1201" y="5763747"/>
              <a:ext cx="631600" cy="631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" name="Google Shape;246;p34">
            <a:extLst>
              <a:ext uri="{FF2B5EF4-FFF2-40B4-BE49-F238E27FC236}">
                <a16:creationId xmlns:a16="http://schemas.microsoft.com/office/drawing/2014/main" id="{CCD8381A-7071-4402-BEEC-709D64A5049C}"/>
              </a:ext>
            </a:extLst>
          </p:cNvPr>
          <p:cNvSpPr txBox="1">
            <a:spLocks/>
          </p:cNvSpPr>
          <p:nvPr/>
        </p:nvSpPr>
        <p:spPr>
          <a:xfrm>
            <a:off x="7163185" y="4965281"/>
            <a:ext cx="3574800" cy="126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ts val="1400"/>
              <a:buNone/>
            </a:pPr>
            <a:r>
              <a:rPr lang="fr-FR" sz="1400" dirty="0"/>
              <a:t>Par </a:t>
            </a:r>
            <a:r>
              <a:rPr lang="fr-FR" sz="1400" b="1" dirty="0"/>
              <a:t>quadrant </a:t>
            </a:r>
            <a:r>
              <a:rPr lang="fr-FR" sz="1400" dirty="0"/>
              <a:t>(N,S,E,O)</a:t>
            </a:r>
          </a:p>
          <a:p>
            <a:pPr marL="0" indent="0">
              <a:buSzPts val="1400"/>
              <a:buNone/>
            </a:pPr>
            <a:r>
              <a:rPr lang="fr-FR" sz="1400" dirty="0"/>
              <a:t>Par </a:t>
            </a:r>
            <a:r>
              <a:rPr lang="fr-FR" sz="1400" b="1" dirty="0"/>
              <a:t>distance </a:t>
            </a:r>
            <a:r>
              <a:rPr lang="fr-FR" sz="1400" dirty="0"/>
              <a:t>(Hor. Et Vert.)</a:t>
            </a:r>
          </a:p>
          <a:p>
            <a:pPr marL="0" indent="0">
              <a:buSzPts val="1400"/>
              <a:buNone/>
            </a:pPr>
            <a:r>
              <a:rPr lang="fr-FR" sz="1400" dirty="0"/>
              <a:t>Par </a:t>
            </a:r>
            <a:r>
              <a:rPr lang="fr-FR" sz="1400" b="1" dirty="0"/>
              <a:t>espèce / individu </a:t>
            </a:r>
          </a:p>
        </p:txBody>
      </p:sp>
      <p:cxnSp>
        <p:nvCxnSpPr>
          <p:cNvPr id="20" name="Google Shape;247;p34">
            <a:extLst>
              <a:ext uri="{FF2B5EF4-FFF2-40B4-BE49-F238E27FC236}">
                <a16:creationId xmlns:a16="http://schemas.microsoft.com/office/drawing/2014/main" id="{F2762E7F-E3B0-4CE7-98E8-71F54D8678A7}"/>
              </a:ext>
            </a:extLst>
          </p:cNvPr>
          <p:cNvCxnSpPr>
            <a:cxnSpLocks/>
          </p:cNvCxnSpPr>
          <p:nvPr/>
        </p:nvCxnSpPr>
        <p:spPr>
          <a:xfrm>
            <a:off x="6569912" y="5761058"/>
            <a:ext cx="44919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" name="Google Shape;244;p34">
            <a:extLst>
              <a:ext uri="{FF2B5EF4-FFF2-40B4-BE49-F238E27FC236}">
                <a16:creationId xmlns:a16="http://schemas.microsoft.com/office/drawing/2014/main" id="{F45CDC53-2176-4126-A8F4-9447DA4C2FFA}"/>
              </a:ext>
            </a:extLst>
          </p:cNvPr>
          <p:cNvCxnSpPr>
            <a:cxnSpLocks/>
          </p:cNvCxnSpPr>
          <p:nvPr/>
        </p:nvCxnSpPr>
        <p:spPr>
          <a:xfrm>
            <a:off x="7143398" y="5181155"/>
            <a:ext cx="0" cy="93695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D8EF998-FCB0-4864-92F3-1E95AAA0CF18}"/>
              </a:ext>
            </a:extLst>
          </p:cNvPr>
          <p:cNvSpPr/>
          <p:nvPr/>
        </p:nvSpPr>
        <p:spPr>
          <a:xfrm>
            <a:off x="3525080" y="6133279"/>
            <a:ext cx="18898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i="1" spc="1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Bernston, 1997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F63A3E-3D84-4938-819B-CB64C691F161}"/>
              </a:ext>
            </a:extLst>
          </p:cNvPr>
          <p:cNvSpPr/>
          <p:nvPr/>
        </p:nvSpPr>
        <p:spPr>
          <a:xfrm>
            <a:off x="10757771" y="4035298"/>
            <a:ext cx="1445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i="1" spc="1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Original model of a Green ash from Miesbauer &amp; Koeser, 2019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454FCC-7FF1-4E43-B08E-E5E164F20305}"/>
              </a:ext>
            </a:extLst>
          </p:cNvPr>
          <p:cNvSpPr/>
          <p:nvPr/>
        </p:nvSpPr>
        <p:spPr>
          <a:xfrm>
            <a:off x="362101" y="1387808"/>
            <a:ext cx="7225242" cy="809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u="sng" dirty="0" err="1">
                <a:solidFill>
                  <a:schemeClr val="bg1">
                    <a:lumMod val="50000"/>
                  </a:schemeClr>
                </a:solidFill>
                <a:ea typeface="Verdana" pitchFamily="34" charset="0"/>
                <a:cs typeface="Verdana" pitchFamily="34" charset="0"/>
              </a:rPr>
              <a:t>Développement</a:t>
            </a:r>
            <a:r>
              <a:rPr lang="en-US" sz="2000" i="1" u="sng" dirty="0">
                <a:solidFill>
                  <a:schemeClr val="bg1">
                    <a:lumMod val="50000"/>
                  </a:schemeClr>
                </a:solidFill>
                <a:ea typeface="Verdana" pitchFamily="34" charset="0"/>
                <a:cs typeface="Verdana" pitchFamily="34" charset="0"/>
              </a:rPr>
              <a:t> d’un </a:t>
            </a:r>
            <a:r>
              <a:rPr lang="en-US" sz="2000" i="1" u="sng" dirty="0" err="1">
                <a:solidFill>
                  <a:schemeClr val="bg1">
                    <a:lumMod val="50000"/>
                  </a:schemeClr>
                </a:solidFill>
                <a:ea typeface="Verdana" pitchFamily="34" charset="0"/>
                <a:cs typeface="Verdana" pitchFamily="34" charset="0"/>
              </a:rPr>
              <a:t>algorithme</a:t>
            </a:r>
            <a:r>
              <a:rPr lang="en-US" sz="2000" i="1" u="sng" dirty="0">
                <a:solidFill>
                  <a:schemeClr val="bg1">
                    <a:lumMod val="50000"/>
                  </a:schemeClr>
                </a:solidFill>
                <a:ea typeface="Verdana" pitchFamily="34" charset="0"/>
                <a:cs typeface="Verdana" pitchFamily="34" charset="0"/>
              </a:rPr>
              <a:t> avec Rhinoceros/Grasshopper:</a:t>
            </a:r>
            <a:r>
              <a:rPr lang="en-US" sz="2000" dirty="0"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Modèle</a:t>
            </a:r>
            <a:r>
              <a:rPr lang="en-US" sz="2000" b="1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 3D</a:t>
            </a:r>
            <a:r>
              <a:rPr lang="en-US" sz="2000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 → </a:t>
            </a:r>
            <a:r>
              <a:rPr lang="en-US" sz="2000" b="1" dirty="0" err="1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Squelette</a:t>
            </a:r>
            <a:r>
              <a:rPr lang="en-US" sz="2000" b="1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→ </a:t>
            </a:r>
            <a:r>
              <a:rPr lang="en-US" sz="2000" b="1" dirty="0" err="1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Analyse</a:t>
            </a:r>
            <a:r>
              <a:rPr lang="en-US" sz="2000" b="1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 des </a:t>
            </a:r>
            <a:r>
              <a:rPr lang="en-US" sz="2000" b="1" dirty="0" err="1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caractéristiques</a:t>
            </a:r>
            <a:endParaRPr lang="en-US" sz="2000" b="1" dirty="0">
              <a:solidFill>
                <a:srgbClr val="00206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Google Shape;246;p34">
            <a:extLst>
              <a:ext uri="{FF2B5EF4-FFF2-40B4-BE49-F238E27FC236}">
                <a16:creationId xmlns:a16="http://schemas.microsoft.com/office/drawing/2014/main" id="{F7F4F6B2-0630-3D77-F60C-2B676F0DD6EF}"/>
              </a:ext>
            </a:extLst>
          </p:cNvPr>
          <p:cNvSpPr txBox="1">
            <a:spLocks/>
          </p:cNvSpPr>
          <p:nvPr/>
        </p:nvSpPr>
        <p:spPr>
          <a:xfrm>
            <a:off x="9983192" y="5284847"/>
            <a:ext cx="2208807" cy="126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ts val="1400"/>
              <a:buNone/>
            </a:pPr>
            <a:r>
              <a:rPr lang="fr-FR" sz="1400">
                <a:cs typeface="Arial" panose="020B0604020202020204" pitchFamily="34" charset="0"/>
              </a:rPr>
              <a:t>Comprendre l’</a:t>
            </a:r>
          </a:p>
          <a:p>
            <a:pPr marL="0" indent="0">
              <a:buSzPts val="1400"/>
              <a:buNone/>
            </a:pPr>
            <a:r>
              <a:rPr lang="fr-FR" sz="1400" b="1" dirty="0">
                <a:cs typeface="Arial" panose="020B0604020202020204" pitchFamily="34" charset="0"/>
              </a:rPr>
              <a:t>adaptation des racines</a:t>
            </a:r>
            <a:endParaRPr lang="fr-FR" sz="1400" dirty="0">
              <a:cs typeface="Arial" panose="020B0604020202020204" pitchFamily="34" charset="0"/>
            </a:endParaRPr>
          </a:p>
        </p:txBody>
      </p:sp>
      <p:cxnSp>
        <p:nvCxnSpPr>
          <p:cNvPr id="12" name="Google Shape;247;p34">
            <a:extLst>
              <a:ext uri="{FF2B5EF4-FFF2-40B4-BE49-F238E27FC236}">
                <a16:creationId xmlns:a16="http://schemas.microsoft.com/office/drawing/2014/main" id="{AD77FC66-E742-DB6C-FA86-6B6392F5C81D}"/>
              </a:ext>
            </a:extLst>
          </p:cNvPr>
          <p:cNvCxnSpPr>
            <a:cxnSpLocks/>
          </p:cNvCxnSpPr>
          <p:nvPr/>
        </p:nvCxnSpPr>
        <p:spPr>
          <a:xfrm>
            <a:off x="9389919" y="5765753"/>
            <a:ext cx="44919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244;p34">
            <a:extLst>
              <a:ext uri="{FF2B5EF4-FFF2-40B4-BE49-F238E27FC236}">
                <a16:creationId xmlns:a16="http://schemas.microsoft.com/office/drawing/2014/main" id="{03F311FC-5032-1058-BD90-AD4EBFABF8B5}"/>
              </a:ext>
            </a:extLst>
          </p:cNvPr>
          <p:cNvCxnSpPr>
            <a:cxnSpLocks/>
          </p:cNvCxnSpPr>
          <p:nvPr/>
        </p:nvCxnSpPr>
        <p:spPr>
          <a:xfrm>
            <a:off x="9983192" y="5440156"/>
            <a:ext cx="0" cy="69181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085A4EE8-DB56-310B-E73C-257C217D5A4B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11499262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III - </a:t>
            </a:r>
            <a:r>
              <a:rPr lang="en-US" sz="2300" i="1" kern="0" spc="300" dirty="0" err="1">
                <a:solidFill>
                  <a:srgbClr val="002060"/>
                </a:solidFill>
                <a:latin typeface="+mn-lt"/>
              </a:rPr>
              <a:t>Extraire</a:t>
            </a:r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 les </a:t>
            </a:r>
            <a:r>
              <a:rPr lang="en-US" sz="2300" i="1" kern="0" spc="300" dirty="0" err="1">
                <a:solidFill>
                  <a:srgbClr val="002060"/>
                </a:solidFill>
                <a:latin typeface="+mn-lt"/>
              </a:rPr>
              <a:t>caractéristiques</a:t>
            </a:r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300" i="1" kern="0" spc="300" dirty="0" err="1">
                <a:solidFill>
                  <a:srgbClr val="002060"/>
                </a:solidFill>
                <a:latin typeface="+mn-lt"/>
              </a:rPr>
              <a:t>racinaires</a:t>
            </a:r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 des </a:t>
            </a:r>
            <a:r>
              <a:rPr lang="en-US" sz="2300" i="1" kern="0" spc="300" dirty="0" err="1">
                <a:solidFill>
                  <a:srgbClr val="002060"/>
                </a:solidFill>
                <a:latin typeface="+mn-lt"/>
              </a:rPr>
              <a:t>modèles</a:t>
            </a:r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 3D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A23032-8672-75D8-0FE4-3319DCC8B0EB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934272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oogle Shape;242;p34">
            <a:extLst>
              <a:ext uri="{FF2B5EF4-FFF2-40B4-BE49-F238E27FC236}">
                <a16:creationId xmlns:a16="http://schemas.microsoft.com/office/drawing/2014/main" id="{6FD570B0-1198-42D6-87D8-1BDB7FCEDFD2}"/>
              </a:ext>
            </a:extLst>
          </p:cNvPr>
          <p:cNvSpPr txBox="1">
            <a:spLocks/>
          </p:cNvSpPr>
          <p:nvPr/>
        </p:nvSpPr>
        <p:spPr>
          <a:xfrm>
            <a:off x="0" y="2404983"/>
            <a:ext cx="11360800" cy="38591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fr-FR" sz="1800" dirty="0"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2000" i="1" u="sng" dirty="0">
                <a:solidFill>
                  <a:schemeClr val="bg1">
                    <a:lumMod val="50000"/>
                  </a:schemeClr>
                </a:solidFill>
                <a:ea typeface="Verdana" pitchFamily="34" charset="0"/>
                <a:cs typeface="Verdana" pitchFamily="34" charset="0"/>
              </a:rPr>
              <a:t>Caractéristiques des racines extraites:</a:t>
            </a:r>
          </a:p>
          <a:p>
            <a:pPr marL="457200" lvl="1" indent="0">
              <a:spcBef>
                <a:spcPts val="0"/>
              </a:spcBef>
              <a:buNone/>
            </a:pPr>
            <a:endParaRPr lang="fr-FR" sz="1600" i="1" u="sng" dirty="0">
              <a:solidFill>
                <a:schemeClr val="bg1">
                  <a:lumMod val="50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fr-FR" sz="1600" i="1" u="sng" dirty="0">
                <a:solidFill>
                  <a:schemeClr val="bg1">
                    <a:lumMod val="50000"/>
                  </a:schemeClr>
                </a:solidFill>
                <a:ea typeface="Verdana" pitchFamily="34" charset="0"/>
                <a:cs typeface="Verdana" pitchFamily="34" charset="0"/>
              </a:rPr>
              <a:t>Pour le système racinaire</a:t>
            </a:r>
            <a:endParaRPr lang="fr-FR" sz="1400" dirty="0">
              <a:ea typeface="Verdana" pitchFamily="34" charset="0"/>
              <a:cs typeface="Verdana" pitchFamily="34" charset="0"/>
            </a:endParaRPr>
          </a:p>
          <a:p>
            <a:pPr lvl="1">
              <a:spcBef>
                <a:spcPts val="0"/>
              </a:spcBef>
            </a:pPr>
            <a:r>
              <a:rPr lang="fr-FR" sz="1400" dirty="0">
                <a:ea typeface="Verdana" pitchFamily="34" charset="0"/>
                <a:cs typeface="Verdana" pitchFamily="34" charset="0"/>
              </a:rPr>
              <a:t>Volume du système racinaire</a:t>
            </a:r>
          </a:p>
          <a:p>
            <a:pPr lvl="1">
              <a:spcBef>
                <a:spcPts val="0"/>
              </a:spcBef>
            </a:pPr>
            <a:r>
              <a:rPr lang="fr-FR" sz="1400" dirty="0">
                <a:ea typeface="Verdana" pitchFamily="34" charset="0"/>
                <a:cs typeface="Verdana" pitchFamily="34" charset="0"/>
              </a:rPr>
              <a:t>Surface du système racinaire</a:t>
            </a:r>
          </a:p>
          <a:p>
            <a:pPr lvl="1">
              <a:spcBef>
                <a:spcPts val="0"/>
              </a:spcBef>
            </a:pPr>
            <a:r>
              <a:rPr lang="fr-FR" sz="1400" dirty="0">
                <a:ea typeface="Verdana" pitchFamily="34" charset="0"/>
                <a:cs typeface="Verdana" pitchFamily="34" charset="0"/>
              </a:rPr>
              <a:t>Longueur du système racinaire</a:t>
            </a:r>
          </a:p>
          <a:p>
            <a:pPr lvl="1">
              <a:spcBef>
                <a:spcPts val="0"/>
              </a:spcBef>
            </a:pPr>
            <a:r>
              <a:rPr lang="fr-FR" sz="1400" dirty="0">
                <a:ea typeface="Verdana" pitchFamily="34" charset="0"/>
                <a:cs typeface="Verdana" pitchFamily="34" charset="0"/>
              </a:rPr>
              <a:t>Diamètre du tronc</a:t>
            </a:r>
            <a:endParaRPr lang="fr-FR" sz="2000" dirty="0">
              <a:ea typeface="Verdana" pitchFamily="34" charset="0"/>
              <a:cs typeface="Verdana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fr-FR" dirty="0">
              <a:ea typeface="Verdana" pitchFamily="34" charset="0"/>
              <a:cs typeface="Verdana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ea typeface="Verdana" pitchFamily="34" charset="0"/>
                <a:cs typeface="Verdana" pitchFamily="34" charset="0"/>
              </a:rPr>
              <a:t>Pour </a:t>
            </a:r>
            <a:r>
              <a:rPr lang="fr-FR" sz="1600" i="1" u="sng" dirty="0">
                <a:solidFill>
                  <a:prstClr val="white">
                    <a:lumMod val="50000"/>
                  </a:prstClr>
                </a:solidFill>
                <a:ea typeface="Verdana" pitchFamily="34" charset="0"/>
                <a:cs typeface="Verdana" pitchFamily="34" charset="0"/>
              </a:rPr>
              <a:t>chaque racine </a:t>
            </a:r>
            <a:r>
              <a:rPr kumimoji="0" lang="fr-FR" sz="1600" b="0" i="1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ea typeface="Verdana" pitchFamily="34" charset="0"/>
                <a:cs typeface="Verdana" pitchFamily="34" charset="0"/>
              </a:rPr>
              <a:t>individuelle</a:t>
            </a:r>
            <a:endParaRPr lang="fr-FR" dirty="0">
              <a:ea typeface="Verdana" pitchFamily="34" charset="0"/>
              <a:cs typeface="Verdana" pitchFamily="34" charset="0"/>
            </a:endParaRPr>
          </a:p>
          <a:p>
            <a:pPr lvl="1">
              <a:spcBef>
                <a:spcPts val="0"/>
              </a:spcBef>
            </a:pPr>
            <a:r>
              <a:rPr lang="fr-FR" sz="1400" dirty="0">
                <a:ea typeface="Verdana" pitchFamily="34" charset="0"/>
                <a:cs typeface="Verdana" pitchFamily="34" charset="0"/>
              </a:rPr>
              <a:t>Volume</a:t>
            </a:r>
          </a:p>
          <a:p>
            <a:pPr lvl="1">
              <a:spcBef>
                <a:spcPts val="0"/>
              </a:spcBef>
            </a:pPr>
            <a:r>
              <a:rPr lang="fr-FR" sz="1400" dirty="0">
                <a:ea typeface="Verdana" pitchFamily="34" charset="0"/>
                <a:cs typeface="Verdana" pitchFamily="34" charset="0"/>
              </a:rPr>
              <a:t>Surface</a:t>
            </a:r>
          </a:p>
          <a:p>
            <a:pPr lvl="1">
              <a:spcBef>
                <a:spcPts val="0"/>
              </a:spcBef>
            </a:pPr>
            <a:r>
              <a:rPr lang="fr-FR" sz="1400" dirty="0">
                <a:ea typeface="Verdana" pitchFamily="34" charset="0"/>
                <a:cs typeface="Verdana" pitchFamily="34" charset="0"/>
              </a:rPr>
              <a:t>Longueur</a:t>
            </a:r>
          </a:p>
          <a:p>
            <a:pPr lvl="1">
              <a:spcBef>
                <a:spcPts val="0"/>
              </a:spcBef>
            </a:pPr>
            <a:r>
              <a:rPr lang="fr-FR" sz="1400" dirty="0">
                <a:ea typeface="Verdana" pitchFamily="34" charset="0"/>
                <a:cs typeface="Verdana" pitchFamily="34" charset="0"/>
              </a:rPr>
              <a:t>Diamètre et section</a:t>
            </a:r>
          </a:p>
          <a:p>
            <a:pPr lvl="1">
              <a:spcBef>
                <a:spcPts val="0"/>
              </a:spcBef>
            </a:pPr>
            <a:r>
              <a:rPr lang="fr-FR" sz="1400" dirty="0">
                <a:ea typeface="Verdana" pitchFamily="34" charset="0"/>
                <a:cs typeface="Verdana" pitchFamily="34" charset="0"/>
              </a:rPr>
              <a:t>Courbure</a:t>
            </a:r>
          </a:p>
          <a:p>
            <a:pPr lvl="1">
              <a:spcBef>
                <a:spcPts val="0"/>
              </a:spcBef>
            </a:pPr>
            <a:r>
              <a:rPr lang="fr-FR" sz="1400" dirty="0">
                <a:ea typeface="Verdana" pitchFamily="34" charset="0"/>
                <a:cs typeface="Verdana" pitchFamily="34" charset="0"/>
              </a:rPr>
              <a:t>Orientation</a:t>
            </a:r>
          </a:p>
          <a:p>
            <a:pPr lvl="1">
              <a:spcBef>
                <a:spcPts val="0"/>
              </a:spcBef>
            </a:pPr>
            <a:r>
              <a:rPr lang="fr-FR" sz="1400" dirty="0">
                <a:ea typeface="Verdana" pitchFamily="34" charset="0"/>
                <a:cs typeface="Verdana" pitchFamily="34" charset="0"/>
              </a:rPr>
              <a:t>Angle de bifurcation</a:t>
            </a:r>
          </a:p>
          <a:p>
            <a:pPr lvl="1">
              <a:spcBef>
                <a:spcPts val="0"/>
              </a:spcBef>
            </a:pPr>
            <a:endParaRPr lang="fr-FR" sz="1400" dirty="0">
              <a:ea typeface="Verdana" pitchFamily="34" charset="0"/>
              <a:cs typeface="Verdana" pitchFamily="34" charset="0"/>
            </a:endParaRPr>
          </a:p>
          <a:p>
            <a:pPr marL="342900" indent="-342900"/>
            <a:endParaRPr lang="fr-FR" sz="14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1094EA-5FB7-FB13-5ADE-AB217DA3AAED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165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40191B-EA04-1A96-3F72-5C65D079AF02}"/>
              </a:ext>
            </a:extLst>
          </p:cNvPr>
          <p:cNvSpPr txBox="1">
            <a:spLocks/>
          </p:cNvSpPr>
          <p:nvPr/>
        </p:nvSpPr>
        <p:spPr>
          <a:xfrm>
            <a:off x="704891" y="1037810"/>
            <a:ext cx="10925133" cy="454233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u="sng" kern="0" dirty="0">
                <a:solidFill>
                  <a:srgbClr val="002060"/>
                </a:solidFill>
                <a:latin typeface="+mn-lt"/>
              </a:rPr>
              <a:t>Surface VS Volume:</a:t>
            </a:r>
            <a:r>
              <a:rPr lang="fr-FR" sz="2400" b="1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2400" kern="0" dirty="0">
                <a:solidFill>
                  <a:srgbClr val="002060"/>
                </a:solidFill>
                <a:latin typeface="+mn-lt"/>
              </a:rPr>
              <a:t>entre espèces et comparées à une fondation traditionnelle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765471-6892-9E98-639A-159AB927B29A}"/>
              </a:ext>
            </a:extLst>
          </p:cNvPr>
          <p:cNvGrpSpPr/>
          <p:nvPr/>
        </p:nvGrpSpPr>
        <p:grpSpPr>
          <a:xfrm>
            <a:off x="6581498" y="2041275"/>
            <a:ext cx="4765421" cy="3964775"/>
            <a:chOff x="6277610" y="1628775"/>
            <a:chExt cx="5914390" cy="4920704"/>
          </a:xfrm>
        </p:grpSpPr>
        <p:pic>
          <p:nvPicPr>
            <p:cNvPr id="15" name="Picture 14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428743EE-D0F6-179E-BD01-4FF5226E7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7610" y="1628775"/>
              <a:ext cx="5904845" cy="492070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B93476-3650-C67D-3EE4-A2BB2989F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34721" y="3581399"/>
              <a:ext cx="1257279" cy="91440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339339-2258-AF3B-C0C5-FA3F9FB027E5}"/>
              </a:ext>
            </a:extLst>
          </p:cNvPr>
          <p:cNvGrpSpPr/>
          <p:nvPr/>
        </p:nvGrpSpPr>
        <p:grpSpPr>
          <a:xfrm>
            <a:off x="859970" y="2041711"/>
            <a:ext cx="5011471" cy="3958779"/>
            <a:chOff x="76221" y="1628775"/>
            <a:chExt cx="6219764" cy="4913262"/>
          </a:xfrm>
        </p:grpSpPr>
        <p:pic>
          <p:nvPicPr>
            <p:cNvPr id="13" name="Picture 12" descr="Chart, scatter chart&#10;&#10;Description automatically generated">
              <a:extLst>
                <a:ext uri="{FF2B5EF4-FFF2-40B4-BE49-F238E27FC236}">
                  <a16:creationId xmlns:a16="http://schemas.microsoft.com/office/drawing/2014/main" id="{9FDA8AF7-41AE-C1C2-1AE2-EBB7663C7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21" y="1628775"/>
              <a:ext cx="5895914" cy="491326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8D83BA-35B4-3A56-BC54-026AEFAA8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56509" y="3886199"/>
              <a:ext cx="1539476" cy="1119640"/>
            </a:xfrm>
            <a:prstGeom prst="rect">
              <a:avLst/>
            </a:prstGeom>
          </p:spPr>
        </p:pic>
      </p:grpSp>
      <p:sp>
        <p:nvSpPr>
          <p:cNvPr id="4" name="Title 4">
            <a:extLst>
              <a:ext uri="{FF2B5EF4-FFF2-40B4-BE49-F238E27FC236}">
                <a16:creationId xmlns:a16="http://schemas.microsoft.com/office/drawing/2014/main" id="{21C1F5C1-0D32-E97F-4D0B-698A1233D855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11499262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300" i="1" kern="0" spc="300" dirty="0">
                <a:solidFill>
                  <a:srgbClr val="002060"/>
                </a:solidFill>
                <a:latin typeface="+mn-lt"/>
              </a:rPr>
              <a:t>III - Extraire les caractéristiques racinaires des modèles 3D</a:t>
            </a: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3C93B9D6-A511-34AF-57F5-34ECE413AE59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942133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26B8C0C-8031-F683-5B9C-FE35C6C1EC7A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23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76ACF9-D514-BE75-E88E-62D67301B1BD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B57701E-6622-6FD9-B41A-01AE7E0D45AB}"/>
              </a:ext>
            </a:extLst>
          </p:cNvPr>
          <p:cNvSpPr txBox="1">
            <a:spLocks/>
          </p:cNvSpPr>
          <p:nvPr/>
        </p:nvSpPr>
        <p:spPr>
          <a:xfrm>
            <a:off x="1804041" y="4512492"/>
            <a:ext cx="9955041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i="1" kern="0" spc="300" dirty="0">
                <a:latin typeface="+mn-lt"/>
              </a:rPr>
              <a:t>I - </a:t>
            </a:r>
            <a:r>
              <a:rPr lang="en-US" sz="2400" i="1" kern="0" spc="300" dirty="0" err="1">
                <a:latin typeface="+mn-lt"/>
              </a:rPr>
              <a:t>Contexte</a:t>
            </a:r>
            <a:endParaRPr lang="en-US" sz="2400" i="1" u="sng" kern="0" spc="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6208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A9A5B87-AED8-45D0-910C-B89E543FA8A0}"/>
              </a:ext>
            </a:extLst>
          </p:cNvPr>
          <p:cNvSpPr txBox="1">
            <a:spLocks/>
          </p:cNvSpPr>
          <p:nvPr/>
        </p:nvSpPr>
        <p:spPr>
          <a:xfrm>
            <a:off x="4964573" y="2745815"/>
            <a:ext cx="7227427" cy="1921161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kern="0" dirty="0" err="1">
                <a:solidFill>
                  <a:srgbClr val="002060"/>
                </a:solidFill>
                <a:latin typeface="+mn-lt"/>
              </a:rPr>
              <a:t>Quel</a:t>
            </a:r>
            <a:r>
              <a:rPr lang="en-US" sz="28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+mn-lt"/>
              </a:rPr>
              <a:t>est</a:t>
            </a:r>
            <a:r>
              <a:rPr lang="en-US" sz="2800" kern="0" dirty="0">
                <a:solidFill>
                  <a:srgbClr val="002060"/>
                </a:solidFill>
                <a:latin typeface="+mn-lt"/>
              </a:rPr>
              <a:t> le </a:t>
            </a:r>
            <a:r>
              <a:rPr lang="en-US" sz="2800" b="1" kern="0" dirty="0">
                <a:solidFill>
                  <a:srgbClr val="002060"/>
                </a:solidFill>
                <a:latin typeface="+mn-lt"/>
              </a:rPr>
              <a:t>ratio</a:t>
            </a:r>
            <a:r>
              <a:rPr lang="en-US" sz="2800" kern="0" dirty="0">
                <a:solidFill>
                  <a:srgbClr val="002060"/>
                </a:solidFill>
                <a:latin typeface="+mn-lt"/>
              </a:rPr>
              <a:t> entre</a:t>
            </a:r>
          </a:p>
          <a:p>
            <a:pPr>
              <a:lnSpc>
                <a:spcPct val="150000"/>
              </a:lnSpc>
            </a:pPr>
            <a:r>
              <a:rPr lang="en-US" sz="2800" kern="0" dirty="0">
                <a:solidFill>
                  <a:srgbClr val="002060"/>
                </a:solidFill>
                <a:latin typeface="+mn-lt"/>
              </a:rPr>
              <a:t>le </a:t>
            </a:r>
            <a:r>
              <a:rPr lang="en-US" sz="2800" b="1" kern="0" dirty="0">
                <a:solidFill>
                  <a:srgbClr val="002060"/>
                </a:solidFill>
                <a:latin typeface="+mn-lt"/>
              </a:rPr>
              <a:t>rayon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</a:rPr>
              <a:t>d’une</a:t>
            </a:r>
            <a:r>
              <a:rPr lang="en-US" sz="2800" b="1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</a:rPr>
              <a:t>racine</a:t>
            </a:r>
            <a:r>
              <a:rPr lang="en-US" sz="2800" b="1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800" kern="0" dirty="0">
                <a:solidFill>
                  <a:srgbClr val="002060"/>
                </a:solidFill>
                <a:latin typeface="+mn-lt"/>
              </a:rPr>
              <a:t>et</a:t>
            </a:r>
          </a:p>
          <a:p>
            <a:pPr>
              <a:lnSpc>
                <a:spcPct val="150000"/>
              </a:lnSpc>
            </a:pPr>
            <a:r>
              <a:rPr lang="en-US" sz="2800" kern="0" dirty="0">
                <a:solidFill>
                  <a:srgbClr val="002060"/>
                </a:solidFill>
                <a:latin typeface="+mn-lt"/>
              </a:rPr>
              <a:t>la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</a:rPr>
              <a:t>somme</a:t>
            </a:r>
            <a:r>
              <a:rPr lang="en-US" sz="2800" kern="0" dirty="0">
                <a:solidFill>
                  <a:srgbClr val="002060"/>
                </a:solidFill>
                <a:latin typeface="+mn-lt"/>
              </a:rPr>
              <a:t> des </a:t>
            </a:r>
            <a:r>
              <a:rPr lang="en-US" sz="2800" b="1" kern="0" dirty="0">
                <a:solidFill>
                  <a:srgbClr val="002060"/>
                </a:solidFill>
                <a:latin typeface="+mn-lt"/>
              </a:rPr>
              <a:t>rayons de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</a:rPr>
              <a:t>ses</a:t>
            </a:r>
            <a:r>
              <a:rPr lang="en-US" sz="2800" b="1" kern="0" dirty="0">
                <a:solidFill>
                  <a:srgbClr val="002060"/>
                </a:solidFill>
                <a:latin typeface="+mn-lt"/>
              </a:rPr>
              <a:t> descendants</a:t>
            </a:r>
            <a:r>
              <a:rPr lang="en-US" sz="2800" kern="0" dirty="0">
                <a:solidFill>
                  <a:srgbClr val="002060"/>
                </a:solidFill>
                <a:latin typeface="+mn-lt"/>
              </a:rPr>
              <a:t>?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BCB084-DA4C-4C7E-A9E2-0B0AECBC9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220" y="1442651"/>
            <a:ext cx="2062174" cy="89408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5C310D3-CC50-4237-96EE-068CBBEA60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94" b="1266"/>
          <a:stretch/>
        </p:blipFill>
        <p:spPr>
          <a:xfrm>
            <a:off x="953589" y="1294987"/>
            <a:ext cx="3713615" cy="48228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094125E-2E00-65F1-A115-D72B726E8666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9D31EE12-AB9B-F7B5-2BF4-C4D35A3163F7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11499262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300" i="1" kern="0" spc="300" dirty="0">
                <a:solidFill>
                  <a:srgbClr val="002060"/>
                </a:solidFill>
                <a:latin typeface="+mn-lt"/>
              </a:rPr>
              <a:t>III - Extraire les caractéristiques racinaires des modèles 3D</a:t>
            </a:r>
          </a:p>
        </p:txBody>
      </p:sp>
      <p:cxnSp>
        <p:nvCxnSpPr>
          <p:cNvPr id="3" name="Straight Connector 10">
            <a:extLst>
              <a:ext uri="{FF2B5EF4-FFF2-40B4-BE49-F238E27FC236}">
                <a16:creationId xmlns:a16="http://schemas.microsoft.com/office/drawing/2014/main" id="{C41BFDB4-BDA9-4E62-6101-3F30F6C2CF3B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942133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795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DDC4A5C-4083-4551-AB2D-D046EF92AF30}"/>
              </a:ext>
            </a:extLst>
          </p:cNvPr>
          <p:cNvSpPr txBox="1">
            <a:spLocks/>
          </p:cNvSpPr>
          <p:nvPr/>
        </p:nvSpPr>
        <p:spPr>
          <a:xfrm>
            <a:off x="0" y="5978663"/>
            <a:ext cx="12192000" cy="537881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kern="0" dirty="0">
                <a:solidFill>
                  <a:srgbClr val="002060"/>
                </a:solidFill>
                <a:latin typeface="+mn-lt"/>
              </a:rPr>
              <a:t>Ratio </a:t>
            </a:r>
            <a:r>
              <a:rPr lang="en-US" sz="2000" kern="0" dirty="0" err="1">
                <a:solidFill>
                  <a:srgbClr val="002060"/>
                </a:solidFill>
                <a:latin typeface="+mn-lt"/>
              </a:rPr>
              <a:t>moyen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 = 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92.57 % (</a:t>
            </a: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Frêne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 rouge),        83.05 % (</a:t>
            </a: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Micocoulier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 occidental),        89.75 % (</a:t>
            </a: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Chêne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 rouge)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73445E-CA5C-A3F4-6247-8D9173483C7A}"/>
              </a:ext>
            </a:extLst>
          </p:cNvPr>
          <p:cNvGrpSpPr/>
          <p:nvPr/>
        </p:nvGrpSpPr>
        <p:grpSpPr>
          <a:xfrm>
            <a:off x="5303651" y="1216473"/>
            <a:ext cx="6790657" cy="4444689"/>
            <a:chOff x="3906454" y="1640110"/>
            <a:chExt cx="5837622" cy="3820899"/>
          </a:xfrm>
        </p:grpSpPr>
        <p:pic>
          <p:nvPicPr>
            <p:cNvPr id="13" name="Picture 12" descr="Chart, histogram&#10;&#10;Description automatically generated">
              <a:extLst>
                <a:ext uri="{FF2B5EF4-FFF2-40B4-BE49-F238E27FC236}">
                  <a16:creationId xmlns:a16="http://schemas.microsoft.com/office/drawing/2014/main" id="{8970AFF8-B6C5-DF0A-9A19-058476898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6454" y="1640110"/>
              <a:ext cx="5837622" cy="3820899"/>
            </a:xfrm>
            <a:prstGeom prst="rect">
              <a:avLst/>
            </a:prstGeom>
          </p:spPr>
        </p:pic>
        <p:pic>
          <p:nvPicPr>
            <p:cNvPr id="14" name="Picture 13" descr="Chart, histogram&#10;&#10;Description automatically generated">
              <a:extLst>
                <a:ext uri="{FF2B5EF4-FFF2-40B4-BE49-F238E27FC236}">
                  <a16:creationId xmlns:a16="http://schemas.microsoft.com/office/drawing/2014/main" id="{5D17E17D-C179-F8C2-EE1F-75D5A838AF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2044" y="1774836"/>
              <a:ext cx="1095375" cy="92392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9F0A47-EDE3-FB5E-7685-A70D81B5E122}"/>
              </a:ext>
            </a:extLst>
          </p:cNvPr>
          <p:cNvGrpSpPr/>
          <p:nvPr/>
        </p:nvGrpSpPr>
        <p:grpSpPr>
          <a:xfrm>
            <a:off x="154147" y="923376"/>
            <a:ext cx="4618422" cy="5011247"/>
            <a:chOff x="58354" y="1044937"/>
            <a:chExt cx="4618422" cy="5011247"/>
          </a:xfrm>
        </p:grpSpPr>
        <p:pic>
          <p:nvPicPr>
            <p:cNvPr id="10" name="Picture 9" descr="Chart, scatter chart&#10;&#10;Description automatically generated">
              <a:extLst>
                <a:ext uri="{FF2B5EF4-FFF2-40B4-BE49-F238E27FC236}">
                  <a16:creationId xmlns:a16="http://schemas.microsoft.com/office/drawing/2014/main" id="{8ECD3963-18E1-0B2D-8DF7-9806D74DE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54" y="1044937"/>
              <a:ext cx="4618422" cy="5011247"/>
            </a:xfrm>
            <a:prstGeom prst="rect">
              <a:avLst/>
            </a:prstGeom>
          </p:spPr>
        </p:pic>
        <p:pic>
          <p:nvPicPr>
            <p:cNvPr id="16" name="Picture 15" descr="Chart, scatter chart&#10;&#10;Description automatically generated">
              <a:extLst>
                <a:ext uri="{FF2B5EF4-FFF2-40B4-BE49-F238E27FC236}">
                  <a16:creationId xmlns:a16="http://schemas.microsoft.com/office/drawing/2014/main" id="{18381B73-B7AC-9B65-32FD-DE67BE4E9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77176" y="4154509"/>
              <a:ext cx="1362075" cy="1076325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4DDD8BA-ECD7-0B28-008A-CFA9718C8BB7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E8E7475C-872F-91B8-584D-861A487F69A8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11499262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300" i="1" kern="0" spc="300" dirty="0">
                <a:solidFill>
                  <a:srgbClr val="002060"/>
                </a:solidFill>
                <a:latin typeface="+mn-lt"/>
              </a:rPr>
              <a:t>III - Extraire les caractéristiques racinaires des modèles 3D</a:t>
            </a:r>
          </a:p>
        </p:txBody>
      </p:sp>
      <p:cxnSp>
        <p:nvCxnSpPr>
          <p:cNvPr id="3" name="Straight Connector 10">
            <a:extLst>
              <a:ext uri="{FF2B5EF4-FFF2-40B4-BE49-F238E27FC236}">
                <a16:creationId xmlns:a16="http://schemas.microsoft.com/office/drawing/2014/main" id="{96F4EFB3-81DE-1C09-2974-75A0BC9CB530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942133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54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1A4C24F-7289-41D0-9CED-DB1C50BC66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3" y="1898072"/>
            <a:ext cx="5630779" cy="3424382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6E9A489-3DEE-46CD-9E44-0B06E128F432}"/>
              </a:ext>
            </a:extLst>
          </p:cNvPr>
          <p:cNvSpPr txBox="1">
            <a:spLocks/>
          </p:cNvSpPr>
          <p:nvPr/>
        </p:nvSpPr>
        <p:spPr>
          <a:xfrm>
            <a:off x="132056" y="5508504"/>
            <a:ext cx="1834606" cy="646908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kern="0" dirty="0" err="1">
                <a:solidFill>
                  <a:srgbClr val="002060"/>
                </a:solidFill>
                <a:latin typeface="+mn-lt"/>
              </a:rPr>
              <a:t>Résultats</a:t>
            </a:r>
            <a:endParaRPr lang="en-US" sz="2400" u="sng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0EF91EC-115D-430E-AD73-D7D8D5B62EBC}"/>
              </a:ext>
            </a:extLst>
          </p:cNvPr>
          <p:cNvSpPr txBox="1">
            <a:spLocks/>
          </p:cNvSpPr>
          <p:nvPr/>
        </p:nvSpPr>
        <p:spPr>
          <a:xfrm>
            <a:off x="1611262" y="5450100"/>
            <a:ext cx="10802846" cy="948196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Porosité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 accrue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+mn-lt"/>
              </a:rPr>
              <a:t>quand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 vu du dessus</a:t>
            </a:r>
          </a:p>
          <a:p>
            <a:pPr>
              <a:lnSpc>
                <a:spcPct val="150000"/>
              </a:lnSpc>
            </a:pP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Augmentation </a:t>
            </a: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rapide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de la </a:t>
            </a:r>
            <a:r>
              <a:rPr lang="en-US" sz="2000" kern="0" dirty="0" err="1">
                <a:solidFill>
                  <a:srgbClr val="002060"/>
                </a:solidFill>
                <a:latin typeface="+mn-lt"/>
              </a:rPr>
              <a:t>porosité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+mn-lt"/>
              </a:rPr>
              <a:t>en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+mn-lt"/>
              </a:rPr>
              <a:t>s’éloignant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 du </a:t>
            </a:r>
            <a:r>
              <a:rPr lang="en-US" sz="2000" kern="0" dirty="0" err="1">
                <a:solidFill>
                  <a:srgbClr val="002060"/>
                </a:solidFill>
                <a:latin typeface="+mn-lt"/>
              </a:rPr>
              <a:t>centre</a:t>
            </a:r>
            <a:endParaRPr lang="en-US" sz="2000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69D2AD-C053-443A-9EF2-89118F0A1DC3}"/>
              </a:ext>
            </a:extLst>
          </p:cNvPr>
          <p:cNvSpPr txBox="1"/>
          <p:nvPr/>
        </p:nvSpPr>
        <p:spPr>
          <a:xfrm>
            <a:off x="2421474" y="2237576"/>
            <a:ext cx="964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kern="0" dirty="0">
                <a:cs typeface="Arial" panose="020B0604020202020204" pitchFamily="34" charset="0"/>
              </a:rPr>
              <a:t>96%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235C42-5149-40D9-BCBB-793648931F1B}"/>
              </a:ext>
            </a:extLst>
          </p:cNvPr>
          <p:cNvSpPr txBox="1"/>
          <p:nvPr/>
        </p:nvSpPr>
        <p:spPr>
          <a:xfrm>
            <a:off x="543821" y="2156269"/>
            <a:ext cx="964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kern="0" dirty="0">
                <a:solidFill>
                  <a:srgbClr val="FF0000"/>
                </a:solidFill>
                <a:cs typeface="Arial" panose="020B0604020202020204" pitchFamily="34" charset="0"/>
              </a:rPr>
              <a:t>48%</a:t>
            </a:r>
            <a:endParaRPr 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F92C32-CE9E-437F-A283-DF07C69AD32C}"/>
              </a:ext>
            </a:extLst>
          </p:cNvPr>
          <p:cNvSpPr txBox="1"/>
          <p:nvPr/>
        </p:nvSpPr>
        <p:spPr>
          <a:xfrm>
            <a:off x="4230297" y="2156269"/>
            <a:ext cx="964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kern="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43</a:t>
            </a:r>
            <a:r>
              <a:rPr lang="en-US" sz="1800" b="1" kern="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%</a:t>
            </a:r>
            <a:endParaRPr lang="en-US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61A48A-B954-4236-9E93-8DB6961C5B23}"/>
              </a:ext>
            </a:extLst>
          </p:cNvPr>
          <p:cNvSpPr txBox="1"/>
          <p:nvPr/>
        </p:nvSpPr>
        <p:spPr>
          <a:xfrm>
            <a:off x="2421474" y="4648042"/>
            <a:ext cx="964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kern="0" dirty="0">
                <a:solidFill>
                  <a:srgbClr val="4949C3"/>
                </a:solidFill>
                <a:cs typeface="Arial" panose="020B0604020202020204" pitchFamily="34" charset="0"/>
              </a:rPr>
              <a:t>65</a:t>
            </a:r>
            <a:r>
              <a:rPr lang="en-US" sz="1800" b="1" kern="0" dirty="0">
                <a:solidFill>
                  <a:srgbClr val="4949C3"/>
                </a:solidFill>
                <a:cs typeface="Arial" panose="020B0604020202020204" pitchFamily="34" charset="0"/>
              </a:rPr>
              <a:t>%</a:t>
            </a:r>
            <a:endParaRPr lang="en-US" dirty="0">
              <a:solidFill>
                <a:srgbClr val="4949C3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33708AE-FC9A-4C88-9D11-85EC82FFE6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5553" y="1609694"/>
            <a:ext cx="2927584" cy="2136221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7873881F-7C56-4A49-8551-3F33AE8636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5926" y="1609695"/>
            <a:ext cx="2696740" cy="213622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429A1F4-CA40-4B57-8D6D-1E085EBDAB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14085" y="3776796"/>
            <a:ext cx="3577916" cy="206221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8BECC04-271D-409A-8B9C-CE4880C3A5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45017" y="3776796"/>
            <a:ext cx="3366701" cy="206221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BE71264-7150-191E-559D-D118933C253A}"/>
              </a:ext>
            </a:extLst>
          </p:cNvPr>
          <p:cNvSpPr txBox="1">
            <a:spLocks/>
          </p:cNvSpPr>
          <p:nvPr/>
        </p:nvSpPr>
        <p:spPr>
          <a:xfrm>
            <a:off x="287701" y="4147878"/>
            <a:ext cx="1067441" cy="869496"/>
          </a:xfrm>
          <a:prstGeom prst="rect">
            <a:avLst/>
          </a:prstGeom>
          <a:ln w="28575">
            <a:solidFill>
              <a:schemeClr val="accent6"/>
            </a:solidFill>
          </a:ln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1" kern="0" dirty="0" err="1">
                <a:solidFill>
                  <a:schemeClr val="accent6"/>
                </a:solidFill>
                <a:latin typeface="+mn-lt"/>
              </a:rPr>
              <a:t>Frêne</a:t>
            </a:r>
            <a:r>
              <a:rPr lang="en-US" sz="2400" i="1" kern="0" dirty="0">
                <a:solidFill>
                  <a:schemeClr val="accent6"/>
                </a:solidFill>
                <a:latin typeface="+mn-lt"/>
              </a:rPr>
              <a:t> rouge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A067864-2141-689B-BE89-64C3682F3368}"/>
              </a:ext>
            </a:extLst>
          </p:cNvPr>
          <p:cNvSpPr txBox="1">
            <a:spLocks/>
          </p:cNvSpPr>
          <p:nvPr/>
        </p:nvSpPr>
        <p:spPr>
          <a:xfrm>
            <a:off x="427621" y="943883"/>
            <a:ext cx="11764380" cy="826060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kern="0" dirty="0">
                <a:solidFill>
                  <a:srgbClr val="002060"/>
                </a:solidFill>
                <a:latin typeface="+mn-lt"/>
              </a:rPr>
              <a:t>Comment la </a:t>
            </a:r>
            <a:r>
              <a:rPr lang="en-US" sz="2400" kern="0" dirty="0" err="1">
                <a:solidFill>
                  <a:srgbClr val="002060"/>
                </a:solidFill>
                <a:latin typeface="+mn-lt"/>
              </a:rPr>
              <a:t>répartition</a:t>
            </a:r>
            <a:r>
              <a:rPr lang="en-US" sz="2400" kern="0" dirty="0">
                <a:solidFill>
                  <a:srgbClr val="002060"/>
                </a:solidFill>
                <a:latin typeface="+mn-lt"/>
              </a:rPr>
              <a:t> de la matière </a:t>
            </a:r>
            <a:r>
              <a:rPr lang="en-US" sz="2400" kern="0" dirty="0" err="1">
                <a:solidFill>
                  <a:srgbClr val="002060"/>
                </a:solidFill>
                <a:latin typeface="+mn-lt"/>
              </a:rPr>
              <a:t>varie</a:t>
            </a:r>
            <a:r>
              <a:rPr lang="en-US" sz="2400" kern="0" dirty="0">
                <a:solidFill>
                  <a:srgbClr val="002060"/>
                </a:solidFill>
                <a:latin typeface="+mn-lt"/>
              </a:rPr>
              <a:t> (</a:t>
            </a:r>
            <a:r>
              <a:rPr lang="en-US" sz="2400" b="1" kern="0" dirty="0">
                <a:solidFill>
                  <a:srgbClr val="002060"/>
                </a:solidFill>
                <a:latin typeface="+mn-lt"/>
              </a:rPr>
              <a:t>projection</a:t>
            </a:r>
            <a:r>
              <a:rPr lang="en-US" sz="2400" kern="0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2400" b="1" kern="0" dirty="0" err="1">
                <a:solidFill>
                  <a:srgbClr val="002060"/>
                </a:solidFill>
                <a:latin typeface="+mn-lt"/>
              </a:rPr>
              <a:t>profondeur</a:t>
            </a:r>
            <a:r>
              <a:rPr lang="en-US" sz="2400" b="1" kern="0" dirty="0">
                <a:solidFill>
                  <a:srgbClr val="002060"/>
                </a:solidFill>
                <a:latin typeface="+mn-lt"/>
              </a:rPr>
              <a:t>, distance</a:t>
            </a:r>
            <a:r>
              <a:rPr lang="en-US" sz="24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+mn-lt"/>
              </a:rPr>
              <a:t>horizontale</a:t>
            </a:r>
            <a:r>
              <a:rPr lang="en-US" sz="2400" kern="0" dirty="0">
                <a:solidFill>
                  <a:srgbClr val="002060"/>
                </a:solidFill>
                <a:latin typeface="+mn-lt"/>
              </a:rPr>
              <a:t>)?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A4DA62-A4F8-D320-AE82-8257BD62F4C9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6F9B631F-9063-0B36-555E-ED0AE023CD46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11499262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300" i="1" kern="0" spc="300" dirty="0">
                <a:solidFill>
                  <a:srgbClr val="002060"/>
                </a:solidFill>
                <a:latin typeface="+mn-lt"/>
              </a:rPr>
              <a:t>III - Extraire les caractéristiques racinaires des modèles 3D</a:t>
            </a:r>
          </a:p>
        </p:txBody>
      </p:sp>
      <p:cxnSp>
        <p:nvCxnSpPr>
          <p:cNvPr id="10" name="Straight Connector 10">
            <a:extLst>
              <a:ext uri="{FF2B5EF4-FFF2-40B4-BE49-F238E27FC236}">
                <a16:creationId xmlns:a16="http://schemas.microsoft.com/office/drawing/2014/main" id="{214F6B7E-8E2B-38A0-F2D0-278838BDD3A9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942133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552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5289145-A8F6-4519-B5B1-FAA6B2B52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619" b="2263"/>
          <a:stretch/>
        </p:blipFill>
        <p:spPr>
          <a:xfrm>
            <a:off x="0" y="1294433"/>
            <a:ext cx="5759617" cy="482392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B3593A-624F-A12D-92E6-8D098787DD8A}"/>
              </a:ext>
            </a:extLst>
          </p:cNvPr>
          <p:cNvSpPr txBox="1">
            <a:spLocks/>
          </p:cNvSpPr>
          <p:nvPr/>
        </p:nvSpPr>
        <p:spPr>
          <a:xfrm>
            <a:off x="5501034" y="3383232"/>
            <a:ext cx="6690966" cy="1969060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kern="0" dirty="0">
                <a:solidFill>
                  <a:srgbClr val="002060"/>
                </a:solidFill>
                <a:latin typeface="+mn-lt"/>
              </a:rPr>
              <a:t>Quelle </a:t>
            </a:r>
            <a:r>
              <a:rPr lang="en-US" sz="2800" kern="0" dirty="0" err="1">
                <a:solidFill>
                  <a:srgbClr val="002060"/>
                </a:solidFill>
                <a:latin typeface="+mn-lt"/>
              </a:rPr>
              <a:t>est</a:t>
            </a:r>
            <a:r>
              <a:rPr lang="en-US" sz="2800" kern="0" dirty="0">
                <a:solidFill>
                  <a:srgbClr val="002060"/>
                </a:solidFill>
                <a:latin typeface="+mn-lt"/>
              </a:rPr>
              <a:t> la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</a:rPr>
              <a:t>répartition</a:t>
            </a:r>
            <a:r>
              <a:rPr lang="en-US" sz="2800" kern="0" dirty="0">
                <a:solidFill>
                  <a:srgbClr val="002060"/>
                </a:solidFill>
                <a:latin typeface="+mn-lt"/>
              </a:rPr>
              <a:t> des</a:t>
            </a:r>
          </a:p>
          <a:p>
            <a:pPr>
              <a:lnSpc>
                <a:spcPct val="150000"/>
              </a:lnSpc>
            </a:pPr>
            <a:r>
              <a:rPr lang="en-US" sz="2800" b="1" kern="0" dirty="0">
                <a:solidFill>
                  <a:srgbClr val="002060"/>
                </a:solidFill>
                <a:latin typeface="+mn-lt"/>
              </a:rPr>
              <a:t>angles de bifurcation </a:t>
            </a:r>
            <a:r>
              <a:rPr lang="en-US" sz="2800" kern="0" dirty="0">
                <a:solidFill>
                  <a:srgbClr val="002060"/>
                </a:solidFill>
                <a:latin typeface="+mn-lt"/>
              </a:rPr>
              <a:t>aux</a:t>
            </a:r>
          </a:p>
          <a:p>
            <a:pPr>
              <a:lnSpc>
                <a:spcPct val="150000"/>
              </a:lnSpc>
            </a:pPr>
            <a:r>
              <a:rPr lang="en-US" sz="2800" b="1" kern="0" dirty="0" err="1">
                <a:solidFill>
                  <a:srgbClr val="002060"/>
                </a:solidFill>
                <a:latin typeface="+mn-lt"/>
              </a:rPr>
              <a:t>embranchements</a:t>
            </a:r>
            <a:r>
              <a:rPr lang="en-US" sz="2800" kern="0" dirty="0">
                <a:solidFill>
                  <a:srgbClr val="002060"/>
                </a:solidFill>
                <a:latin typeface="+mn-lt"/>
              </a:rPr>
              <a:t>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185FC0-AA7F-27D3-8F5A-23BD8D206C85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8DD3C727-B96F-712E-00BC-4EDB10BFDC2C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11499262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300" i="1" kern="0" spc="300" dirty="0">
                <a:solidFill>
                  <a:srgbClr val="002060"/>
                </a:solidFill>
                <a:latin typeface="+mn-lt"/>
              </a:rPr>
              <a:t>III - Extraire les caractéristiques racinaires des modèles 3D</a:t>
            </a: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A91D142F-B5AA-0C9C-90E0-6B99D806655A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942133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782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447AF419-1994-7D63-C087-5F2EEFEBB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7897" y="2024985"/>
            <a:ext cx="9176205" cy="37648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A1BDB5-715E-28D2-6DF2-47FFC9284FFB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2199C8AC-3078-5E37-65B8-EA72DF604528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11499262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300" i="1" kern="0" spc="300" dirty="0">
                <a:solidFill>
                  <a:srgbClr val="002060"/>
                </a:solidFill>
                <a:latin typeface="+mn-lt"/>
              </a:rPr>
              <a:t>III - Extraire les caractéristiques racinaires des modèles 3D</a:t>
            </a: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6DD3D1A7-0F08-62E8-D9A8-A2C401F2AAFF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942133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86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4F96F7-3D40-4C37-B09B-4308F2168D55}"/>
              </a:ext>
            </a:extLst>
          </p:cNvPr>
          <p:cNvSpPr txBox="1">
            <a:spLocks/>
          </p:cNvSpPr>
          <p:nvPr/>
        </p:nvSpPr>
        <p:spPr>
          <a:xfrm>
            <a:off x="662223" y="1746087"/>
            <a:ext cx="3587560" cy="1416513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u="sng" kern="0" dirty="0" err="1">
                <a:solidFill>
                  <a:srgbClr val="002060"/>
                </a:solidFill>
                <a:latin typeface="+mn-lt"/>
              </a:rPr>
              <a:t>Morphologie</a:t>
            </a:r>
            <a:r>
              <a:rPr lang="en-US" sz="2800" u="sng" kern="0" dirty="0">
                <a:solidFill>
                  <a:srgbClr val="002060"/>
                </a:solidFill>
                <a:latin typeface="+mn-lt"/>
              </a:rPr>
              <a:t> adaptable à </a:t>
            </a:r>
            <a:r>
              <a:rPr lang="en-US" sz="2800" u="sng" kern="0" dirty="0" err="1">
                <a:solidFill>
                  <a:srgbClr val="002060"/>
                </a:solidFill>
                <a:latin typeface="+mn-lt"/>
              </a:rPr>
              <a:t>l’environnement</a:t>
            </a:r>
            <a:endParaRPr lang="en-US" sz="2800" u="sng" kern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1702FB5E-51DC-4E94-8584-BF887F1F3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2831"/>
            <a:ext cx="5612103" cy="2442718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D38E1BBF-512F-FD72-E467-2E9C60E35579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9955041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III - Concepts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0241F8-22F6-9670-795D-67A7E1688679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216642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59527D0F-1652-C05D-A21E-9D8128073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0636" y="0"/>
            <a:ext cx="5361364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752984-9E84-1870-6E06-D8596EA43EDD}"/>
              </a:ext>
            </a:extLst>
          </p:cNvPr>
          <p:cNvSpPr txBox="1"/>
          <p:nvPr/>
        </p:nvSpPr>
        <p:spPr>
          <a:xfrm>
            <a:off x="6365435" y="210005"/>
            <a:ext cx="155350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82880" lvl="1"/>
            <a:r>
              <a:rPr lang="en-US" sz="1800" kern="0" dirty="0">
                <a:solidFill>
                  <a:srgbClr val="002060"/>
                </a:solidFill>
                <a:latin typeface="+mn-lt"/>
                <a:cs typeface="Arial"/>
              </a:rPr>
              <a:t>Longueur </a:t>
            </a:r>
            <a:r>
              <a:rPr lang="en-US" sz="1800" b="0" kern="0" dirty="0">
                <a:solidFill>
                  <a:srgbClr val="002060"/>
                </a:solidFill>
                <a:latin typeface="+mn-lt"/>
                <a:cs typeface="Arial"/>
              </a:rPr>
              <a:t>des </a:t>
            </a:r>
            <a:r>
              <a:rPr lang="en-US" sz="1800" b="0" kern="0" dirty="0" err="1">
                <a:solidFill>
                  <a:srgbClr val="002060"/>
                </a:solidFill>
                <a:latin typeface="+mn-lt"/>
                <a:cs typeface="Arial"/>
              </a:rPr>
              <a:t>racines</a:t>
            </a:r>
            <a:r>
              <a:rPr lang="en-US" sz="1800" b="0" kern="0" dirty="0">
                <a:solidFill>
                  <a:srgbClr val="002060"/>
                </a:solidFill>
                <a:latin typeface="+mn-lt"/>
                <a:cs typeface="Arial"/>
              </a:rPr>
              <a:t> </a:t>
            </a:r>
            <a:r>
              <a:rPr lang="en-US" sz="1800" b="0" kern="0" dirty="0" err="1">
                <a:solidFill>
                  <a:srgbClr val="002060"/>
                </a:solidFill>
                <a:latin typeface="+mn-lt"/>
                <a:cs typeface="Arial"/>
              </a:rPr>
              <a:t>latérales</a:t>
            </a:r>
            <a:endParaRPr lang="en-US" sz="1800" b="0" kern="0" dirty="0">
              <a:solidFill>
                <a:srgbClr val="002060"/>
              </a:solidFill>
              <a:latin typeface="+mn-lt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01BC45-8C71-B1E9-96F4-043536985998}"/>
              </a:ext>
            </a:extLst>
          </p:cNvPr>
          <p:cNvSpPr txBox="1"/>
          <p:nvPr/>
        </p:nvSpPr>
        <p:spPr>
          <a:xfrm>
            <a:off x="6365435" y="1617497"/>
            <a:ext cx="155350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82880" lvl="1"/>
            <a:r>
              <a:rPr lang="en-US" sz="1800" kern="0" dirty="0" err="1">
                <a:solidFill>
                  <a:srgbClr val="002060"/>
                </a:solidFill>
                <a:latin typeface="+mn-lt"/>
                <a:cs typeface="Arial"/>
              </a:rPr>
              <a:t>Nombre</a:t>
            </a:r>
            <a:r>
              <a:rPr lang="en-US" sz="1800" kern="0" dirty="0">
                <a:solidFill>
                  <a:srgbClr val="002060"/>
                </a:solidFill>
                <a:latin typeface="+mn-lt"/>
                <a:cs typeface="Arial"/>
              </a:rPr>
              <a:t> </a:t>
            </a:r>
          </a:p>
          <a:p>
            <a:pPr marL="182880" lvl="1"/>
            <a:r>
              <a:rPr lang="en-US" sz="1800" kern="0" dirty="0">
                <a:solidFill>
                  <a:srgbClr val="002060"/>
                </a:solidFill>
                <a:latin typeface="+mn-lt"/>
                <a:cs typeface="Arial"/>
              </a:rPr>
              <a:t>de </a:t>
            </a:r>
          </a:p>
          <a:p>
            <a:pPr marL="182880" lvl="1"/>
            <a:r>
              <a:rPr lang="en-US" sz="1800" kern="0" dirty="0" err="1">
                <a:solidFill>
                  <a:srgbClr val="002060"/>
                </a:solidFill>
                <a:latin typeface="+mn-lt"/>
                <a:cs typeface="Arial"/>
              </a:rPr>
              <a:t>noeuds</a:t>
            </a:r>
            <a:endParaRPr lang="en-US" sz="1800" b="0" kern="0" dirty="0">
              <a:solidFill>
                <a:srgbClr val="002060"/>
              </a:solidFill>
              <a:latin typeface="+mn-lt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C28064-6A54-4200-240E-19942106BC85}"/>
              </a:ext>
            </a:extLst>
          </p:cNvPr>
          <p:cNvSpPr txBox="1"/>
          <p:nvPr/>
        </p:nvSpPr>
        <p:spPr>
          <a:xfrm>
            <a:off x="6365435" y="2846133"/>
            <a:ext cx="1553501" cy="1204872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/>
          <a:p>
            <a:pPr marL="182880" lvl="1"/>
            <a:r>
              <a:rPr lang="en-US" sz="1800" kern="0" dirty="0" err="1">
                <a:solidFill>
                  <a:srgbClr val="002060"/>
                </a:solidFill>
                <a:latin typeface="+mn-lt"/>
                <a:cs typeface="Arial"/>
              </a:rPr>
              <a:t>Nombre</a:t>
            </a:r>
            <a:r>
              <a:rPr lang="en-US" sz="1800" kern="0" dirty="0">
                <a:solidFill>
                  <a:srgbClr val="002060"/>
                </a:solidFill>
                <a:latin typeface="+mn-lt"/>
                <a:cs typeface="Arial"/>
              </a:rPr>
              <a:t> </a:t>
            </a:r>
            <a:endParaRPr lang="en-US" kern="0" dirty="0">
              <a:solidFill>
                <a:srgbClr val="002060"/>
              </a:solidFill>
              <a:cs typeface="Arial"/>
            </a:endParaRPr>
          </a:p>
          <a:p>
            <a:pPr marL="182880" lvl="1"/>
            <a:r>
              <a:rPr lang="en-US" kern="0" dirty="0">
                <a:solidFill>
                  <a:srgbClr val="002060"/>
                </a:solidFill>
                <a:cs typeface="Arial"/>
              </a:rPr>
              <a:t>de </a:t>
            </a:r>
            <a:r>
              <a:rPr lang="en-US" kern="0" dirty="0" err="1">
                <a:solidFill>
                  <a:srgbClr val="002060"/>
                </a:solidFill>
                <a:cs typeface="Arial"/>
              </a:rPr>
              <a:t>latérales</a:t>
            </a:r>
            <a:endParaRPr lang="en-US" kern="0" dirty="0">
              <a:solidFill>
                <a:srgbClr val="002060"/>
              </a:solidFill>
              <a:cs typeface="Arial"/>
            </a:endParaRPr>
          </a:p>
          <a:p>
            <a:pPr marL="182880" lvl="1"/>
            <a:r>
              <a:rPr lang="en-US" kern="0" dirty="0">
                <a:solidFill>
                  <a:srgbClr val="002060"/>
                </a:solidFill>
                <a:cs typeface="Arial"/>
              </a:rPr>
              <a:t>à un </a:t>
            </a:r>
            <a:r>
              <a:rPr lang="en-US" kern="0" dirty="0" err="1">
                <a:solidFill>
                  <a:srgbClr val="002060"/>
                </a:solidFill>
                <a:cs typeface="Arial"/>
              </a:rPr>
              <a:t>noeud</a:t>
            </a:r>
            <a:endParaRPr lang="en-US" sz="1800" kern="0" dirty="0">
              <a:solidFill>
                <a:srgbClr val="002060"/>
              </a:solidFill>
              <a:latin typeface="+mn-lt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D40063-CBDA-D8FF-582E-203C56A27483}"/>
              </a:ext>
            </a:extLst>
          </p:cNvPr>
          <p:cNvSpPr txBox="1"/>
          <p:nvPr/>
        </p:nvSpPr>
        <p:spPr>
          <a:xfrm>
            <a:off x="6365435" y="4182675"/>
            <a:ext cx="1553501" cy="1204872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/>
          <a:p>
            <a:pPr marL="182880" lvl="1"/>
            <a:r>
              <a:rPr lang="en-US" sz="1800" kern="0" dirty="0">
                <a:solidFill>
                  <a:srgbClr val="002060"/>
                </a:solidFill>
                <a:latin typeface="+mn-lt"/>
                <a:cs typeface="Arial"/>
              </a:rPr>
              <a:t>Angle</a:t>
            </a:r>
          </a:p>
          <a:p>
            <a:pPr marL="182880" lvl="1"/>
            <a:r>
              <a:rPr lang="en-US" sz="1800" kern="0" dirty="0">
                <a:solidFill>
                  <a:srgbClr val="002060"/>
                </a:solidFill>
                <a:latin typeface="+mn-lt"/>
                <a:cs typeface="Arial"/>
              </a:rPr>
              <a:t>des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  <a:cs typeface="Arial"/>
              </a:rPr>
              <a:t>latérales</a:t>
            </a:r>
            <a:endParaRPr lang="en-US" sz="1800" kern="0" dirty="0">
              <a:solidFill>
                <a:srgbClr val="002060"/>
              </a:solidFill>
              <a:latin typeface="+mn-lt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8639E8-CF03-970C-7FA3-C3DD40EDE27F}"/>
              </a:ext>
            </a:extLst>
          </p:cNvPr>
          <p:cNvSpPr txBox="1"/>
          <p:nvPr/>
        </p:nvSpPr>
        <p:spPr>
          <a:xfrm>
            <a:off x="6365435" y="5519217"/>
            <a:ext cx="1553501" cy="1204872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/>
          <a:p>
            <a:pPr marL="182880" lvl="1"/>
            <a:r>
              <a:rPr lang="en-US" sz="1800" kern="0" dirty="0">
                <a:solidFill>
                  <a:srgbClr val="002060"/>
                </a:solidFill>
                <a:latin typeface="+mn-lt"/>
                <a:cs typeface="Arial"/>
              </a:rPr>
              <a:t>Section</a:t>
            </a:r>
          </a:p>
          <a:p>
            <a:pPr marL="182880" lvl="1"/>
            <a:r>
              <a:rPr lang="en-US" sz="1800" kern="0" dirty="0">
                <a:solidFill>
                  <a:srgbClr val="002060"/>
                </a:solidFill>
                <a:latin typeface="+mn-lt"/>
                <a:cs typeface="Arial"/>
              </a:rPr>
              <a:t>des </a:t>
            </a:r>
            <a:r>
              <a:rPr lang="en-US" sz="1800" kern="0" dirty="0" err="1">
                <a:solidFill>
                  <a:srgbClr val="002060"/>
                </a:solidFill>
                <a:latin typeface="+mn-lt"/>
                <a:cs typeface="Arial"/>
              </a:rPr>
              <a:t>latérales</a:t>
            </a:r>
            <a:endParaRPr lang="en-US" sz="1800" kern="0" dirty="0">
              <a:solidFill>
                <a:srgbClr val="002060"/>
              </a:solidFill>
              <a:latin typeface="+mn-lt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6F0AD7-1B70-E2BF-1A23-6945E957098B}"/>
              </a:ext>
            </a:extLst>
          </p:cNvPr>
          <p:cNvSpPr txBox="1"/>
          <p:nvPr/>
        </p:nvSpPr>
        <p:spPr>
          <a:xfrm rot="16200000"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u="sng" kern="0" spc="300" dirty="0" err="1">
                <a:solidFill>
                  <a:srgbClr val="002060"/>
                </a:solidFill>
                <a:latin typeface="+mn-lt"/>
              </a:rPr>
              <a:t>Caractéristiques</a:t>
            </a:r>
            <a:r>
              <a:rPr lang="en-US" sz="1800" b="1" i="1" u="sng" kern="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i="1" u="sng" kern="0" spc="300" dirty="0" err="1">
                <a:solidFill>
                  <a:srgbClr val="002060"/>
                </a:solidFill>
                <a:latin typeface="+mn-lt"/>
              </a:rPr>
              <a:t>d’intérêt</a:t>
            </a:r>
            <a:endParaRPr lang="fr-FR" b="1" u="sng" dirty="0"/>
          </a:p>
        </p:txBody>
      </p:sp>
    </p:spTree>
    <p:extLst>
      <p:ext uri="{BB962C8B-B14F-4D97-AF65-F5344CB8AC3E}">
        <p14:creationId xmlns:p14="http://schemas.microsoft.com/office/powerpoint/2010/main" val="610564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20420 103b Entire Process H View 5 secs">
            <a:hlinkClick r:id="" action="ppaction://media"/>
            <a:extLst>
              <a:ext uri="{FF2B5EF4-FFF2-40B4-BE49-F238E27FC236}">
                <a16:creationId xmlns:a16="http://schemas.microsoft.com/office/drawing/2014/main" id="{442E5DD1-F0A5-0FDF-B9FC-95EC01A124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-801834" y="1892219"/>
            <a:ext cx="5481726" cy="3654484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35040474-1C75-1966-F1BE-9C506D2550A6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11499262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300" i="1" kern="0" spc="300" dirty="0">
                <a:solidFill>
                  <a:srgbClr val="002060"/>
                </a:solidFill>
                <a:latin typeface="+mn-lt"/>
              </a:rPr>
              <a:t>III - Evaluation des caractéristiques d’intérêt par tests mécaniques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14871F-3E66-965B-5192-7ADC1A052AEB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10596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BB8B689-09A9-E07A-A76F-D49B49DE3A5D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20220420 103b Pers Macro 5secs">
            <a:hlinkClick r:id="" action="ppaction://media"/>
            <a:extLst>
              <a:ext uri="{FF2B5EF4-FFF2-40B4-BE49-F238E27FC236}">
                <a16:creationId xmlns:a16="http://schemas.microsoft.com/office/drawing/2014/main" id="{DD807DB3-EA4E-2CB9-5FB9-BD4FC148AFE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57625" y="978597"/>
            <a:ext cx="8222588" cy="54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8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476E51-2B9B-5EF5-056B-46B4682F34D0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DD9F9C-CFDE-9524-2ADD-80EFE715C410}"/>
              </a:ext>
            </a:extLst>
          </p:cNvPr>
          <p:cNvSpPr txBox="1">
            <a:spLocks/>
          </p:cNvSpPr>
          <p:nvPr/>
        </p:nvSpPr>
        <p:spPr>
          <a:xfrm>
            <a:off x="1804041" y="4512492"/>
            <a:ext cx="9955041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fr-FR" sz="2400" i="1" kern="0" spc="300" dirty="0">
                <a:latin typeface="+mn-lt"/>
              </a:rPr>
              <a:t>IV – Combiner les deux approches</a:t>
            </a:r>
            <a:endParaRPr lang="fr-FR" sz="2400" i="1" u="sng" kern="0" spc="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7583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A picture containing furniture, seat, chime&#10;&#10;Description automatically generated">
            <a:extLst>
              <a:ext uri="{FF2B5EF4-FFF2-40B4-BE49-F238E27FC236}">
                <a16:creationId xmlns:a16="http://schemas.microsoft.com/office/drawing/2014/main" id="{3EF01B89-DFBF-BC66-BE74-94B306AA8B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9612" y="1018305"/>
            <a:ext cx="1438542" cy="125975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F562D72-C99E-2FC2-CE04-A1F7442EC4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701" y="3710220"/>
            <a:ext cx="1830933" cy="1374815"/>
          </a:xfrm>
          <a:prstGeom prst="rect">
            <a:avLst/>
          </a:prstGeom>
        </p:spPr>
      </p:pic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000A2EBD-095F-BF88-39D5-96B4837824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634" y="5305137"/>
            <a:ext cx="3257005" cy="787475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id="{75E18056-815F-0656-EE28-8ACC8A4370DF}"/>
              </a:ext>
            </a:extLst>
          </p:cNvPr>
          <p:cNvSpPr/>
          <p:nvPr/>
        </p:nvSpPr>
        <p:spPr>
          <a:xfrm>
            <a:off x="7803359" y="2498361"/>
            <a:ext cx="1915915" cy="776151"/>
          </a:xfrm>
          <a:prstGeom prst="rect">
            <a:avLst/>
          </a:prstGeom>
          <a:blipFill>
            <a:blip r:embed="rId6" cstate="hq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83E8610-A7CB-6E80-4D50-C77D9EC468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97" y="2465082"/>
            <a:ext cx="1861699" cy="7994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B7F66FA-99C1-04BD-5B42-09761489D9CD}"/>
              </a:ext>
            </a:extLst>
          </p:cNvPr>
          <p:cNvSpPr txBox="1"/>
          <p:nvPr/>
        </p:nvSpPr>
        <p:spPr>
          <a:xfrm>
            <a:off x="73420" y="2563585"/>
            <a:ext cx="26338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u="sng" kern="0" dirty="0">
                <a:solidFill>
                  <a:srgbClr val="002060"/>
                </a:solidFill>
              </a:rPr>
              <a:t>Tableau </a:t>
            </a:r>
          </a:p>
          <a:p>
            <a:pPr algn="ctr"/>
            <a:r>
              <a:rPr lang="fr-FR" b="1" u="sng" kern="0" dirty="0">
                <a:solidFill>
                  <a:srgbClr val="002060"/>
                </a:solidFill>
              </a:rPr>
              <a:t>d’analogies</a:t>
            </a:r>
            <a:endParaRPr lang="fr-FR" b="1" u="sng" dirty="0">
              <a:solidFill>
                <a:srgbClr val="002060"/>
              </a:solidFill>
            </a:endParaRPr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EC319045-2E52-B15B-A910-6137BE31B8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617" y="2343947"/>
            <a:ext cx="1322694" cy="1215565"/>
          </a:xfrm>
          <a:prstGeom prst="rect">
            <a:avLst/>
          </a:prstGeom>
        </p:spPr>
      </p:pic>
      <p:sp>
        <p:nvSpPr>
          <p:cNvPr id="24" name="object 45">
            <a:extLst>
              <a:ext uri="{FF2B5EF4-FFF2-40B4-BE49-F238E27FC236}">
                <a16:creationId xmlns:a16="http://schemas.microsoft.com/office/drawing/2014/main" id="{4EC8811B-901B-FA82-C9E0-7A4CF9D55CA4}"/>
              </a:ext>
            </a:extLst>
          </p:cNvPr>
          <p:cNvSpPr/>
          <p:nvPr/>
        </p:nvSpPr>
        <p:spPr>
          <a:xfrm>
            <a:off x="5526839" y="3756367"/>
            <a:ext cx="1611468" cy="1282520"/>
          </a:xfrm>
          <a:prstGeom prst="rect">
            <a:avLst/>
          </a:prstGeom>
          <a:blipFill>
            <a:blip r:embed="rId9" cstate="hqprint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59" b="89644" l="2327" r="90000">
                          <a14:foregroundMark x1="48239" y1="9486" x2="46164" y2="9486"/>
                          <a14:foregroundMark x1="50503" y1="10040" x2="46164" y2="8617"/>
                          <a14:foregroundMark x1="50503" y1="8063" x2="45660" y2="9486"/>
                          <a14:foregroundMark x1="50314" y1="10040" x2="47044" y2="8300"/>
                          <a14:foregroundMark x1="49119" y1="6561" x2="48239" y2="5138"/>
                          <a14:foregroundMark x1="20314" y1="52095" x2="10189" y2="57866"/>
                          <a14:foregroundMark x1="10629" y1="39921" x2="4325" y2="47423"/>
                          <a14:backgroundMark x1="47616" y1="7645" x2="48239" y2="5138"/>
                          <a14:backgroundMark x1="9937" y1="52964" x2="21572" y2="44585"/>
                          <a14:backgroundMark x1="21572" y1="44585" x2="22642" y2="41344"/>
                          <a14:backgroundMark x1="2327" y1="46877" x2="1195" y2="48300"/>
                          <a14:backgroundMark x1="943" y1="47747" x2="4654" y2="45692"/>
                          <a14:backgroundMark x1="2075" y1="49170" x2="3962" y2="483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EC8C324-977C-626A-2C41-68BCEECEC9E9}"/>
              </a:ext>
            </a:extLst>
          </p:cNvPr>
          <p:cNvGrpSpPr/>
          <p:nvPr/>
        </p:nvGrpSpPr>
        <p:grpSpPr>
          <a:xfrm>
            <a:off x="6958270" y="4889864"/>
            <a:ext cx="3661399" cy="1341024"/>
            <a:chOff x="8074999" y="3834015"/>
            <a:chExt cx="3661399" cy="1341024"/>
          </a:xfrm>
        </p:grpSpPr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C1871E5-34E7-8F7C-1864-21A868E03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4999" y="3834015"/>
              <a:ext cx="1155029" cy="1341024"/>
            </a:xfrm>
            <a:prstGeom prst="rect">
              <a:avLst/>
            </a:prstGeom>
          </p:spPr>
        </p:pic>
        <p:pic>
          <p:nvPicPr>
            <p:cNvPr id="26" name="Picture 2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5B37EFA-40EB-1933-4693-85511BE3D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7254" y="3834015"/>
              <a:ext cx="1155959" cy="1341024"/>
            </a:xfrm>
            <a:prstGeom prst="rect">
              <a:avLst/>
            </a:prstGeom>
          </p:spPr>
        </p:pic>
        <p:pic>
          <p:nvPicPr>
            <p:cNvPr id="27" name="Picture 2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CD55A7A0-06E9-8429-81D7-F2C3B4962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80439" y="3834015"/>
              <a:ext cx="1155959" cy="1341024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794C308-C2DC-7BC3-FF23-55B9DB2C6052}"/>
              </a:ext>
            </a:extLst>
          </p:cNvPr>
          <p:cNvSpPr txBox="1"/>
          <p:nvPr/>
        </p:nvSpPr>
        <p:spPr>
          <a:xfrm>
            <a:off x="3206618" y="2707980"/>
            <a:ext cx="1322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u="sng" kern="0" dirty="0">
                <a:solidFill>
                  <a:srgbClr val="002060"/>
                </a:solidFill>
              </a:rPr>
              <a:t>Concepts</a:t>
            </a:r>
            <a:endParaRPr lang="fr-FR" b="1" u="sng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A8E735-3A16-B44E-0528-DC9D4ACFBB0B}"/>
              </a:ext>
            </a:extLst>
          </p:cNvPr>
          <p:cNvSpPr txBox="1"/>
          <p:nvPr/>
        </p:nvSpPr>
        <p:spPr>
          <a:xfrm>
            <a:off x="5431164" y="3946407"/>
            <a:ext cx="1716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u="sng" kern="0" dirty="0">
                <a:solidFill>
                  <a:schemeClr val="accent6"/>
                </a:solidFill>
              </a:rPr>
              <a:t>Caractéristiques</a:t>
            </a:r>
            <a:endParaRPr lang="fr-FR" b="1" u="sng" dirty="0">
              <a:solidFill>
                <a:schemeClr val="accent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3A72F9-D448-2404-BEB5-7CB41C482A92}"/>
              </a:ext>
            </a:extLst>
          </p:cNvPr>
          <p:cNvSpPr txBox="1"/>
          <p:nvPr/>
        </p:nvSpPr>
        <p:spPr>
          <a:xfrm>
            <a:off x="8032627" y="2557211"/>
            <a:ext cx="1512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u="sng" kern="0" dirty="0">
                <a:solidFill>
                  <a:schemeClr val="accent5"/>
                </a:solidFill>
              </a:rPr>
              <a:t>Algorithme</a:t>
            </a:r>
          </a:p>
          <a:p>
            <a:pPr algn="ctr"/>
            <a:r>
              <a:rPr lang="fr-FR" b="1" u="sng" kern="0" dirty="0">
                <a:solidFill>
                  <a:schemeClr val="accent5"/>
                </a:solidFill>
              </a:rPr>
              <a:t>évolutif</a:t>
            </a:r>
            <a:endParaRPr lang="fr-FR" u="sng" dirty="0">
              <a:solidFill>
                <a:schemeClr val="accent5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C7A234-8781-A686-D528-015DDF27908A}"/>
              </a:ext>
            </a:extLst>
          </p:cNvPr>
          <p:cNvSpPr txBox="1"/>
          <p:nvPr/>
        </p:nvSpPr>
        <p:spPr>
          <a:xfrm>
            <a:off x="7500112" y="5501687"/>
            <a:ext cx="2577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u="sng" kern="0" dirty="0">
                <a:solidFill>
                  <a:schemeClr val="accent5"/>
                </a:solidFill>
              </a:rPr>
              <a:t>Etude géotechnique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04E8B7-93F6-5422-D1A9-C18FB9B6E3F2}"/>
              </a:ext>
            </a:extLst>
          </p:cNvPr>
          <p:cNvSpPr txBox="1"/>
          <p:nvPr/>
        </p:nvSpPr>
        <p:spPr>
          <a:xfrm>
            <a:off x="2163063" y="5506019"/>
            <a:ext cx="2577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u="sng" kern="0" dirty="0">
                <a:solidFill>
                  <a:schemeClr val="accent5"/>
                </a:solidFill>
              </a:rPr>
              <a:t>Matrice d’évaluation</a:t>
            </a:r>
            <a:endParaRPr lang="fr-FR" u="sng" dirty="0">
              <a:solidFill>
                <a:schemeClr val="accent5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0C93C07-A639-B6E8-9604-BCE5737776D2}"/>
              </a:ext>
            </a:extLst>
          </p:cNvPr>
          <p:cNvCxnSpPr>
            <a:cxnSpLocks/>
          </p:cNvCxnSpPr>
          <p:nvPr/>
        </p:nvCxnSpPr>
        <p:spPr>
          <a:xfrm>
            <a:off x="2396043" y="2893123"/>
            <a:ext cx="72512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5BA5D29-9B43-B831-C888-B6F106645C9A}"/>
              </a:ext>
            </a:extLst>
          </p:cNvPr>
          <p:cNvCxnSpPr>
            <a:cxnSpLocks/>
          </p:cNvCxnSpPr>
          <p:nvPr/>
        </p:nvCxnSpPr>
        <p:spPr>
          <a:xfrm>
            <a:off x="8788970" y="3386709"/>
            <a:ext cx="0" cy="1471331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E045D27-17B6-B6A4-E1D9-03EEAFB92529}"/>
              </a:ext>
            </a:extLst>
          </p:cNvPr>
          <p:cNvCxnSpPr>
            <a:cxnSpLocks/>
          </p:cNvCxnSpPr>
          <p:nvPr/>
        </p:nvCxnSpPr>
        <p:spPr>
          <a:xfrm>
            <a:off x="7128154" y="1762713"/>
            <a:ext cx="646384" cy="55698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F2C96E0-5D16-C9EA-FAEF-FC21BEFD6044}"/>
              </a:ext>
            </a:extLst>
          </p:cNvPr>
          <p:cNvSpPr txBox="1"/>
          <p:nvPr/>
        </p:nvSpPr>
        <p:spPr>
          <a:xfrm>
            <a:off x="3232205" y="3946407"/>
            <a:ext cx="1322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u="sng" kern="0" dirty="0">
                <a:solidFill>
                  <a:schemeClr val="accent6"/>
                </a:solidFill>
              </a:rPr>
              <a:t>Modèles 3D</a:t>
            </a:r>
            <a:endParaRPr lang="fr-FR" u="sng" dirty="0">
              <a:solidFill>
                <a:schemeClr val="accent6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6CDAA4-3841-D412-016B-EA6B152257E7}"/>
              </a:ext>
            </a:extLst>
          </p:cNvPr>
          <p:cNvCxnSpPr>
            <a:cxnSpLocks/>
          </p:cNvCxnSpPr>
          <p:nvPr/>
        </p:nvCxnSpPr>
        <p:spPr>
          <a:xfrm>
            <a:off x="4799201" y="4122375"/>
            <a:ext cx="516875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12130AB-8E2F-A179-2AFB-08DEB7011E3E}"/>
              </a:ext>
            </a:extLst>
          </p:cNvPr>
          <p:cNvSpPr txBox="1"/>
          <p:nvPr/>
        </p:nvSpPr>
        <p:spPr>
          <a:xfrm>
            <a:off x="5585091" y="1153665"/>
            <a:ext cx="1322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u="sng" kern="0" dirty="0">
                <a:solidFill>
                  <a:srgbClr val="002060"/>
                </a:solidFill>
              </a:rPr>
              <a:t>Tests</a:t>
            </a:r>
          </a:p>
          <a:p>
            <a:pPr algn="ctr"/>
            <a:r>
              <a:rPr lang="fr-FR" b="1" u="sng" kern="0" dirty="0">
                <a:solidFill>
                  <a:srgbClr val="002060"/>
                </a:solidFill>
              </a:rPr>
              <a:t>mécaniques</a:t>
            </a:r>
            <a:endParaRPr lang="fr-FR" b="1" u="sng" dirty="0">
              <a:solidFill>
                <a:srgbClr val="002060"/>
              </a:solidFill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FB6A466-D815-009E-C727-6C47DE441FC4}"/>
              </a:ext>
            </a:extLst>
          </p:cNvPr>
          <p:cNvCxnSpPr>
            <a:cxnSpLocks/>
          </p:cNvCxnSpPr>
          <p:nvPr/>
        </p:nvCxnSpPr>
        <p:spPr>
          <a:xfrm>
            <a:off x="6408883" y="2893123"/>
            <a:ext cx="813953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B758160-EF2E-53B8-EA3F-53D36FA3236A}"/>
              </a:ext>
            </a:extLst>
          </p:cNvPr>
          <p:cNvCxnSpPr>
            <a:cxnSpLocks/>
          </p:cNvCxnSpPr>
          <p:nvPr/>
        </p:nvCxnSpPr>
        <p:spPr>
          <a:xfrm flipV="1">
            <a:off x="7233982" y="3511451"/>
            <a:ext cx="540556" cy="51645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99A3A19-D372-52EE-F976-D32C0A09E97C}"/>
              </a:ext>
            </a:extLst>
          </p:cNvPr>
          <p:cNvCxnSpPr>
            <a:cxnSpLocks/>
          </p:cNvCxnSpPr>
          <p:nvPr/>
        </p:nvCxnSpPr>
        <p:spPr>
          <a:xfrm flipH="1">
            <a:off x="5248348" y="5698875"/>
            <a:ext cx="1438541" cy="0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fik 7">
            <a:extLst>
              <a:ext uri="{FF2B5EF4-FFF2-40B4-BE49-F238E27FC236}">
                <a16:creationId xmlns:a16="http://schemas.microsoft.com/office/drawing/2014/main" id="{5913329F-20FD-1229-A381-C89D98179F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A01ED34-21F1-2CDD-2B1D-D89CDB7CC10C}"/>
              </a:ext>
            </a:extLst>
          </p:cNvPr>
          <p:cNvCxnSpPr>
            <a:cxnSpLocks/>
          </p:cNvCxnSpPr>
          <p:nvPr/>
        </p:nvCxnSpPr>
        <p:spPr>
          <a:xfrm flipV="1">
            <a:off x="4724308" y="1738018"/>
            <a:ext cx="646384" cy="55698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85D5D7E-1CB0-75A6-FE9D-0538605AF870}"/>
              </a:ext>
            </a:extLst>
          </p:cNvPr>
          <p:cNvCxnSpPr>
            <a:cxnSpLocks/>
          </p:cNvCxnSpPr>
          <p:nvPr/>
        </p:nvCxnSpPr>
        <p:spPr>
          <a:xfrm flipV="1">
            <a:off x="6285916" y="2319693"/>
            <a:ext cx="0" cy="142969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F588032-413A-F4C4-79EB-5A524154A0AE}"/>
              </a:ext>
            </a:extLst>
          </p:cNvPr>
          <p:cNvCxnSpPr>
            <a:cxnSpLocks/>
          </p:cNvCxnSpPr>
          <p:nvPr/>
        </p:nvCxnSpPr>
        <p:spPr>
          <a:xfrm>
            <a:off x="4731473" y="2893123"/>
            <a:ext cx="144590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4">
            <a:extLst>
              <a:ext uri="{FF2B5EF4-FFF2-40B4-BE49-F238E27FC236}">
                <a16:creationId xmlns:a16="http://schemas.microsoft.com/office/drawing/2014/main" id="{7C3FDF35-8BCF-FC31-FD45-00BF52109D02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11499262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300" i="1" kern="0" spc="300" dirty="0">
                <a:solidFill>
                  <a:srgbClr val="002060"/>
                </a:solidFill>
                <a:latin typeface="+mn-lt"/>
              </a:rPr>
              <a:t>IV - Vers des fondations de bâtiments inspirées des racines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54EF86-277B-F500-FCAD-F56C9B21A8BD}"/>
              </a:ext>
            </a:extLst>
          </p:cNvPr>
          <p:cNvSpPr txBox="1"/>
          <p:nvPr/>
        </p:nvSpPr>
        <p:spPr>
          <a:xfrm>
            <a:off x="10315789" y="2702084"/>
            <a:ext cx="1716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kern="0" dirty="0">
                <a:solidFill>
                  <a:schemeClr val="accent6"/>
                </a:solidFill>
              </a:rPr>
              <a:t>Environnement</a:t>
            </a:r>
            <a:endParaRPr lang="fr-FR" b="1" u="sng" dirty="0">
              <a:solidFill>
                <a:schemeClr val="accent6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4AC99EA-0181-60A2-BD84-6653C23EECE1}"/>
              </a:ext>
            </a:extLst>
          </p:cNvPr>
          <p:cNvCxnSpPr>
            <a:cxnSpLocks/>
          </p:cNvCxnSpPr>
          <p:nvPr/>
        </p:nvCxnSpPr>
        <p:spPr>
          <a:xfrm flipH="1">
            <a:off x="9735003" y="2893123"/>
            <a:ext cx="496377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51D8ADD-C3DA-3E15-49EE-9F3E3BC20B29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95D58A37-F19E-D777-0DA8-5218518C2433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938114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948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D1DE1C97-9A21-550F-6BD3-FA622AB82A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F37A61-7607-C2CA-A10C-AEAE0AD47E90}"/>
              </a:ext>
            </a:extLst>
          </p:cNvPr>
          <p:cNvSpPr txBox="1">
            <a:spLocks/>
          </p:cNvSpPr>
          <p:nvPr/>
        </p:nvSpPr>
        <p:spPr>
          <a:xfrm>
            <a:off x="10687005" y="3224297"/>
            <a:ext cx="1324015" cy="442909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kern="0" dirty="0">
                <a:solidFill>
                  <a:srgbClr val="002060"/>
                </a:solidFill>
                <a:latin typeface="+mn-lt"/>
              </a:rPr>
              <a:t>Ancrage +</a:t>
            </a:r>
          </a:p>
          <a:p>
            <a:r>
              <a:rPr lang="fr-FR" sz="1800" kern="0" dirty="0">
                <a:solidFill>
                  <a:srgbClr val="002060"/>
                </a:solidFill>
                <a:latin typeface="+mn-lt"/>
              </a:rPr>
              <a:t>Réduction de l’érosion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8EB2BE-CD00-51B6-0E1A-191EAA59FFE7}"/>
              </a:ext>
            </a:extLst>
          </p:cNvPr>
          <p:cNvCxnSpPr>
            <a:cxnSpLocks/>
          </p:cNvCxnSpPr>
          <p:nvPr/>
        </p:nvCxnSpPr>
        <p:spPr>
          <a:xfrm>
            <a:off x="10739259" y="3318866"/>
            <a:ext cx="0" cy="127145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2F4ADD7-8D94-836A-4ADD-1E81792521DB}"/>
              </a:ext>
            </a:extLst>
          </p:cNvPr>
          <p:cNvSpPr txBox="1">
            <a:spLocks/>
          </p:cNvSpPr>
          <p:nvPr/>
        </p:nvSpPr>
        <p:spPr>
          <a:xfrm>
            <a:off x="5364476" y="3996414"/>
            <a:ext cx="1407101" cy="883930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kern="0" dirty="0">
                <a:solidFill>
                  <a:srgbClr val="002060"/>
                </a:solidFill>
                <a:latin typeface="+mn-lt"/>
              </a:rPr>
              <a:t>Ancrage +</a:t>
            </a:r>
          </a:p>
          <a:p>
            <a:r>
              <a:rPr lang="fr-FR" sz="1800" kern="0" dirty="0">
                <a:solidFill>
                  <a:srgbClr val="002060"/>
                </a:solidFill>
                <a:latin typeface="+mn-lt"/>
              </a:rPr>
              <a:t>Stockage de</a:t>
            </a:r>
          </a:p>
          <a:p>
            <a:r>
              <a:rPr lang="fr-FR" sz="1800" kern="0" dirty="0">
                <a:solidFill>
                  <a:srgbClr val="002060"/>
                </a:solidFill>
                <a:latin typeface="+mn-lt"/>
              </a:rPr>
              <a:t>ressources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94B1C0-8295-68CD-9CB4-87A0D0089C10}"/>
              </a:ext>
            </a:extLst>
          </p:cNvPr>
          <p:cNvCxnSpPr>
            <a:cxnSpLocks/>
          </p:cNvCxnSpPr>
          <p:nvPr/>
        </p:nvCxnSpPr>
        <p:spPr>
          <a:xfrm>
            <a:off x="5416730" y="4090983"/>
            <a:ext cx="0" cy="1166949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B1746A3-54D7-310E-704E-29F4FD45F0A3}"/>
              </a:ext>
            </a:extLst>
          </p:cNvPr>
          <p:cNvSpPr txBox="1">
            <a:spLocks/>
          </p:cNvSpPr>
          <p:nvPr/>
        </p:nvSpPr>
        <p:spPr>
          <a:xfrm>
            <a:off x="7078222" y="3617659"/>
            <a:ext cx="1505951" cy="442909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kern="0" dirty="0">
                <a:solidFill>
                  <a:srgbClr val="002060"/>
                </a:solidFill>
                <a:latin typeface="+mn-lt"/>
              </a:rPr>
              <a:t>Echange </a:t>
            </a:r>
          </a:p>
          <a:p>
            <a:r>
              <a:rPr lang="fr-FR" sz="1800" kern="0" dirty="0">
                <a:solidFill>
                  <a:srgbClr val="002060"/>
                </a:solidFill>
                <a:latin typeface="+mn-lt"/>
              </a:rPr>
              <a:t>de ressources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E0C6E14-4332-9CE5-212A-5C7B6DBD019D}"/>
              </a:ext>
            </a:extLst>
          </p:cNvPr>
          <p:cNvCxnSpPr>
            <a:cxnSpLocks/>
          </p:cNvCxnSpPr>
          <p:nvPr/>
        </p:nvCxnSpPr>
        <p:spPr>
          <a:xfrm>
            <a:off x="7130476" y="3712228"/>
            <a:ext cx="0" cy="163752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3353874-7607-7121-E2A4-042DDFFBF6E9}"/>
              </a:ext>
            </a:extLst>
          </p:cNvPr>
          <p:cNvSpPr txBox="1">
            <a:spLocks/>
          </p:cNvSpPr>
          <p:nvPr/>
        </p:nvSpPr>
        <p:spPr>
          <a:xfrm>
            <a:off x="635751" y="3960581"/>
            <a:ext cx="1380295" cy="442909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kern="0" dirty="0">
                <a:solidFill>
                  <a:srgbClr val="002060"/>
                </a:solidFill>
                <a:latin typeface="+mn-lt"/>
              </a:rPr>
              <a:t>Réduction de l’érosion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47BB06-6F94-40AA-06DE-C1192CE4C340}"/>
              </a:ext>
            </a:extLst>
          </p:cNvPr>
          <p:cNvCxnSpPr>
            <a:cxnSpLocks/>
          </p:cNvCxnSpPr>
          <p:nvPr/>
        </p:nvCxnSpPr>
        <p:spPr>
          <a:xfrm>
            <a:off x="688005" y="4055150"/>
            <a:ext cx="0" cy="1166949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8FF16D2-0346-B6B9-FFAD-EBF7BA8C1340}"/>
              </a:ext>
            </a:extLst>
          </p:cNvPr>
          <p:cNvSpPr txBox="1">
            <a:spLocks/>
          </p:cNvSpPr>
          <p:nvPr/>
        </p:nvSpPr>
        <p:spPr>
          <a:xfrm>
            <a:off x="3677539" y="3589491"/>
            <a:ext cx="1505956" cy="442909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kern="0" dirty="0">
                <a:solidFill>
                  <a:srgbClr val="002060"/>
                </a:solidFill>
                <a:latin typeface="+mn-lt"/>
              </a:rPr>
              <a:t>Absorption</a:t>
            </a:r>
          </a:p>
          <a:p>
            <a:r>
              <a:rPr lang="fr-FR" sz="1800" kern="0" dirty="0">
                <a:solidFill>
                  <a:srgbClr val="002060"/>
                </a:solidFill>
                <a:latin typeface="+mn-lt"/>
              </a:rPr>
              <a:t>de ressources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148A54-A6D8-8E2E-14DD-E2F3CE55B2F5}"/>
              </a:ext>
            </a:extLst>
          </p:cNvPr>
          <p:cNvCxnSpPr>
            <a:cxnSpLocks/>
          </p:cNvCxnSpPr>
          <p:nvPr/>
        </p:nvCxnSpPr>
        <p:spPr>
          <a:xfrm>
            <a:off x="3729793" y="3684060"/>
            <a:ext cx="0" cy="169181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7">
            <a:extLst>
              <a:ext uri="{FF2B5EF4-FFF2-40B4-BE49-F238E27FC236}">
                <a16:creationId xmlns:a16="http://schemas.microsoft.com/office/drawing/2014/main" id="{41980223-5E2B-2F0A-747E-B000627F72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CDF4A04-107D-A73D-4D94-BE59AAD8FADF}"/>
              </a:ext>
            </a:extLst>
          </p:cNvPr>
          <p:cNvSpPr txBox="1">
            <a:spLocks/>
          </p:cNvSpPr>
          <p:nvPr/>
        </p:nvSpPr>
        <p:spPr>
          <a:xfrm>
            <a:off x="134882" y="1198432"/>
            <a:ext cx="9341822" cy="646908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kern="0" dirty="0">
                <a:solidFill>
                  <a:srgbClr val="002060"/>
                </a:solidFill>
                <a:latin typeface="+mn-lt"/>
              </a:rPr>
              <a:t>Systèmes multifonctionnels adaptables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20A1CF-F957-520B-4434-0BBBA7AFB69B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D80D45-425A-9CB0-913F-23245059A70E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11499262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300" i="1" kern="0" spc="300" dirty="0">
                <a:solidFill>
                  <a:srgbClr val="002060"/>
                </a:solidFill>
                <a:latin typeface="+mn-lt"/>
              </a:rPr>
              <a:t>IV - Vers des fondations de bâtiments inspirées des racines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39A5DA48-170B-DCE2-8360-6B531BAFF70D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938114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837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16E3ACE-B38E-4230-A996-E3238C7448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1"/>
          <a:stretch/>
        </p:blipFill>
        <p:spPr>
          <a:xfrm>
            <a:off x="5138058" y="901089"/>
            <a:ext cx="7047278" cy="2670322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D68F970C-5929-4EAD-804F-082B7034FE3C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10164180" cy="42393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400" i="1" kern="0" spc="300" dirty="0">
                <a:solidFill>
                  <a:srgbClr val="002060"/>
                </a:solidFill>
                <a:latin typeface="+mn-lt"/>
              </a:rPr>
              <a:t>I - Besoins de l’architecture de demain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D80063-293C-4738-BF31-A0335A0C2814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616566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B64AE63-90AE-43AF-A936-FD9DFD412681}"/>
              </a:ext>
            </a:extLst>
          </p:cNvPr>
          <p:cNvSpPr txBox="1">
            <a:spLocks/>
          </p:cNvSpPr>
          <p:nvPr/>
        </p:nvSpPr>
        <p:spPr>
          <a:xfrm>
            <a:off x="496389" y="1200133"/>
            <a:ext cx="5207725" cy="4712511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6558" indent="-346558">
              <a:lnSpc>
                <a:spcPct val="200000"/>
              </a:lnSpc>
              <a:buFont typeface="Arial" panose="020B0604020202020204" pitchFamily="34" charset="0"/>
              <a:buChar char="›"/>
            </a:pPr>
            <a:r>
              <a:rPr lang="fr-FR" sz="1800" b="1" kern="0" dirty="0">
                <a:solidFill>
                  <a:srgbClr val="002060"/>
                </a:solidFill>
                <a:latin typeface="+mn-lt"/>
              </a:rPr>
              <a:t>Renforcer les services écosystémiques</a:t>
            </a:r>
            <a:endParaRPr lang="fr-FR" sz="1400" i="0" kern="0" dirty="0">
              <a:solidFill>
                <a:srgbClr val="002060"/>
              </a:solidFill>
              <a:latin typeface="+mn-lt"/>
            </a:endParaRPr>
          </a:p>
          <a:p>
            <a:endParaRPr lang="fr-FR" sz="1400" i="0" kern="0" dirty="0">
              <a:solidFill>
                <a:srgbClr val="002060"/>
              </a:solidFill>
              <a:latin typeface="+mn-lt"/>
            </a:endParaRPr>
          </a:p>
          <a:p>
            <a:r>
              <a:rPr lang="fr-FR" sz="1400" i="1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Lloyd </a:t>
            </a:r>
            <a:r>
              <a:rPr lang="fr-FR" sz="1400" i="1" kern="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Crossing</a:t>
            </a:r>
            <a:r>
              <a:rPr lang="fr-FR" sz="1400" i="1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Project, 2004, </a:t>
            </a:r>
            <a:r>
              <a:rPr lang="fr-FR" sz="1400" i="1" kern="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Mithün</a:t>
            </a:r>
            <a:r>
              <a:rPr lang="fr-FR" sz="1400" i="1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fr-FR" sz="1400" i="1" kern="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Architects</a:t>
            </a:r>
            <a:r>
              <a:rPr lang="fr-FR" sz="1400" i="1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and </a:t>
            </a:r>
          </a:p>
          <a:p>
            <a:pPr>
              <a:lnSpc>
                <a:spcPct val="150000"/>
              </a:lnSpc>
            </a:pPr>
            <a:r>
              <a:rPr lang="fr-FR" sz="1400" i="1" kern="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GreenWorks</a:t>
            </a:r>
            <a:r>
              <a:rPr lang="fr-FR" sz="1400" i="1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fr-FR" sz="1400" i="1" kern="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Landscape</a:t>
            </a:r>
            <a:r>
              <a:rPr lang="fr-FR" sz="1400" i="1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Architecture Consultants, Portland</a:t>
            </a:r>
            <a:endParaRPr lang="fr-FR" sz="1800" b="1" kern="0" dirty="0">
              <a:solidFill>
                <a:srgbClr val="002060"/>
              </a:solidFill>
              <a:latin typeface="+mn-lt"/>
            </a:endParaRPr>
          </a:p>
          <a:p>
            <a:endParaRPr lang="fr-FR" sz="1800" b="1" kern="0" dirty="0">
              <a:solidFill>
                <a:srgbClr val="002060"/>
              </a:solidFill>
              <a:latin typeface="+mn-lt"/>
            </a:endParaRPr>
          </a:p>
          <a:p>
            <a:endParaRPr lang="fr-FR" sz="1800" b="1" kern="0" dirty="0">
              <a:solidFill>
                <a:srgbClr val="002060"/>
              </a:solidFill>
              <a:latin typeface="+mn-lt"/>
            </a:endParaRPr>
          </a:p>
          <a:p>
            <a:endParaRPr lang="fr-FR" sz="1800" b="1" kern="0" dirty="0">
              <a:solidFill>
                <a:srgbClr val="002060"/>
              </a:solidFill>
              <a:latin typeface="+mn-lt"/>
            </a:endParaRPr>
          </a:p>
          <a:p>
            <a:endParaRPr lang="fr-FR" sz="1800" b="1" kern="0" dirty="0">
              <a:solidFill>
                <a:srgbClr val="002060"/>
              </a:solidFill>
              <a:latin typeface="+mn-lt"/>
            </a:endParaRPr>
          </a:p>
          <a:p>
            <a:endParaRPr lang="fr-FR" sz="1800" b="1" kern="0" dirty="0">
              <a:solidFill>
                <a:srgbClr val="002060"/>
              </a:solidFill>
              <a:latin typeface="+mn-lt"/>
            </a:endParaRPr>
          </a:p>
          <a:p>
            <a:pPr marL="346558" indent="-346558">
              <a:lnSpc>
                <a:spcPct val="200000"/>
              </a:lnSpc>
              <a:buFont typeface="Arial" panose="020B0604020202020204" pitchFamily="34" charset="0"/>
              <a:buChar char="›"/>
            </a:pPr>
            <a:r>
              <a:rPr lang="fr-FR" sz="1800" b="1" kern="0" dirty="0">
                <a:solidFill>
                  <a:srgbClr val="002060"/>
                </a:solidFill>
                <a:latin typeface="+mn-lt"/>
              </a:rPr>
              <a:t>Réduire la consommation de ressources</a:t>
            </a:r>
          </a:p>
          <a:p>
            <a:pPr defTabSz="539750"/>
            <a:endParaRPr lang="fr-FR" sz="1400" i="0" kern="0" dirty="0">
              <a:solidFill>
                <a:srgbClr val="002060"/>
              </a:solidFill>
              <a:latin typeface="+mn-lt"/>
            </a:endParaRPr>
          </a:p>
          <a:p>
            <a:r>
              <a:rPr lang="fr-FR" sz="1400" i="1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Kalundborg </a:t>
            </a:r>
            <a:r>
              <a:rPr lang="fr-FR" sz="1400" i="1" kern="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Symbiosis</a:t>
            </a:r>
            <a:r>
              <a:rPr lang="fr-FR" sz="1400" i="1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2015</a:t>
            </a:r>
          </a:p>
          <a:p>
            <a:endParaRPr lang="fr-FR" sz="1400" i="1" kern="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r>
              <a:rPr lang="fr-FR" sz="1400" i="1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3 R: </a:t>
            </a:r>
            <a:r>
              <a:rPr lang="fr-FR" sz="1400" i="1" kern="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Reduce</a:t>
            </a:r>
            <a:r>
              <a:rPr lang="fr-FR" sz="1400" i="1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, </a:t>
            </a:r>
            <a:r>
              <a:rPr lang="fr-FR" sz="1400" i="1" kern="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Reuse</a:t>
            </a:r>
            <a:r>
              <a:rPr lang="fr-FR" sz="1400" i="1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, Recycle</a:t>
            </a:r>
          </a:p>
          <a:p>
            <a:endParaRPr lang="fr-FR" sz="1400" i="1" kern="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r>
              <a:rPr lang="fr-FR" sz="1400" i="1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Life Cycle </a:t>
            </a:r>
            <a:r>
              <a:rPr lang="fr-FR" sz="1400" i="1" kern="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Analysis</a:t>
            </a:r>
            <a:endParaRPr lang="fr-FR" sz="1400" i="1" kern="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endParaRPr lang="fr-FR" sz="1400" i="1" kern="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r>
              <a:rPr lang="fr-FR" sz="1400" i="1" kern="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Biomimicry</a:t>
            </a:r>
            <a:r>
              <a:rPr lang="fr-FR" sz="1400" i="1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3.8 Life Principles</a:t>
            </a:r>
            <a:endParaRPr lang="fr-FR" sz="1000" b="1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780617-2AB5-4A2B-B224-F28A6176655A}"/>
              </a:ext>
            </a:extLst>
          </p:cNvPr>
          <p:cNvSpPr/>
          <p:nvPr/>
        </p:nvSpPr>
        <p:spPr>
          <a:xfrm>
            <a:off x="5330677" y="3184982"/>
            <a:ext cx="2506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spc="1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Mithün Architects, 2004</a:t>
            </a:r>
          </a:p>
        </p:txBody>
      </p:sp>
      <p:pic>
        <p:nvPicPr>
          <p:cNvPr id="16" name="Picture 2" descr="http://www.gdrc.org/uem/lca/enviro.gif">
            <a:extLst>
              <a:ext uri="{FF2B5EF4-FFF2-40B4-BE49-F238E27FC236}">
                <a16:creationId xmlns:a16="http://schemas.microsoft.com/office/drawing/2014/main" id="{ABF8A4BC-B7A5-4CB7-9E80-5AC84E23D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b="8142"/>
          <a:stretch/>
        </p:blipFill>
        <p:spPr bwMode="auto">
          <a:xfrm>
            <a:off x="9316540" y="3740423"/>
            <a:ext cx="2786049" cy="275608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0F30DD-E4BE-4E03-846B-19863D5F7A05}"/>
              </a:ext>
            </a:extLst>
          </p:cNvPr>
          <p:cNvSpPr/>
          <p:nvPr/>
        </p:nvSpPr>
        <p:spPr>
          <a:xfrm>
            <a:off x="9233793" y="6267547"/>
            <a:ext cx="11218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i="1" spc="1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gdrc.org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5DFA89-1291-7D04-0987-3BC66C7844AC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3E1FF26C-FCC0-E8AC-3F76-22A3ED404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78" y="3472718"/>
            <a:ext cx="4420278" cy="31175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6FC1D6-1E66-C142-19BF-673C8578B94F}"/>
              </a:ext>
            </a:extLst>
          </p:cNvPr>
          <p:cNvSpPr/>
          <p:nvPr/>
        </p:nvSpPr>
        <p:spPr>
          <a:xfrm>
            <a:off x="5216932" y="6264283"/>
            <a:ext cx="20283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i="1" spc="1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symbiosis.dk (</a:t>
            </a:r>
            <a:r>
              <a:rPr lang="en-US" sz="1100" i="1" spc="1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modifié</a:t>
            </a:r>
            <a:r>
              <a:rPr lang="en-US" sz="1100" i="1" spc="1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317290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FB120A-DFB3-47A1-92D7-A2356C739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273" y="2415929"/>
            <a:ext cx="2690581" cy="1267766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D68F970C-5929-4EAD-804F-082B7034FE3C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7557983" cy="42393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i="1" kern="0" spc="300" dirty="0" err="1">
                <a:solidFill>
                  <a:srgbClr val="002060"/>
                </a:solidFill>
                <a:latin typeface="+mn-lt"/>
              </a:rPr>
              <a:t>Remerciements</a:t>
            </a:r>
            <a:endParaRPr lang="en-US" sz="2400" i="1" kern="0" spc="3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7713" y="561044"/>
            <a:ext cx="2958321" cy="127431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4949C-B919-4E31-B1BA-32CC1285E291}"/>
              </a:ext>
            </a:extLst>
          </p:cNvPr>
          <p:cNvSpPr txBox="1">
            <a:spLocks/>
          </p:cNvSpPr>
          <p:nvPr/>
        </p:nvSpPr>
        <p:spPr>
          <a:xfrm>
            <a:off x="496389" y="1177270"/>
            <a:ext cx="6414853" cy="5530950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u="sng" kern="0" dirty="0" err="1">
                <a:solidFill>
                  <a:srgbClr val="002060"/>
                </a:solidFill>
                <a:latin typeface="+mn-lt"/>
              </a:rPr>
              <a:t>Membres</a:t>
            </a:r>
            <a:r>
              <a:rPr lang="en-US" sz="1800" u="sng" kern="0" dirty="0">
                <a:solidFill>
                  <a:srgbClr val="002060"/>
                </a:solidFill>
                <a:latin typeface="+mn-lt"/>
              </a:rPr>
              <a:t> du </a:t>
            </a:r>
            <a:r>
              <a:rPr lang="en-US" sz="1800" b="1" u="sng" kern="0" dirty="0" err="1">
                <a:solidFill>
                  <a:srgbClr val="002060"/>
                </a:solidFill>
                <a:latin typeface="+mn-lt"/>
              </a:rPr>
              <a:t>Biodesign</a:t>
            </a:r>
            <a:r>
              <a:rPr lang="en-US" sz="1800" b="1" u="sng" kern="0" dirty="0">
                <a:solidFill>
                  <a:srgbClr val="002060"/>
                </a:solidFill>
                <a:latin typeface="+mn-lt"/>
              </a:rPr>
              <a:t> lab </a:t>
            </a:r>
            <a:r>
              <a:rPr lang="en-US" sz="1800" u="sng" kern="0" dirty="0">
                <a:solidFill>
                  <a:srgbClr val="002060"/>
                </a:solidFill>
                <a:latin typeface="+mn-lt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Assoc. Prof. Dr. Petra Gruber 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US" sz="1600" kern="0" dirty="0" err="1">
                <a:solidFill>
                  <a:srgbClr val="002060"/>
                </a:solidFill>
                <a:latin typeface="+mn-lt"/>
              </a:rPr>
              <a:t>Directrice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 de </a:t>
            </a:r>
            <a:r>
              <a:rPr lang="en-US" sz="1600" kern="0" dirty="0" err="1">
                <a:solidFill>
                  <a:srgbClr val="002060"/>
                </a:solidFill>
                <a:latin typeface="+mn-lt"/>
              </a:rPr>
              <a:t>thèse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Elena </a:t>
            </a:r>
            <a:r>
              <a:rPr lang="en-US" sz="1600" b="1" kern="0" dirty="0" err="1">
                <a:solidFill>
                  <a:srgbClr val="002060"/>
                </a:solidFill>
                <a:latin typeface="+mn-lt"/>
              </a:rPr>
              <a:t>Stachew</a:t>
            </a: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US" sz="1600" kern="0" dirty="0" err="1">
                <a:solidFill>
                  <a:srgbClr val="002060"/>
                </a:solidFill>
                <a:latin typeface="+mn-lt"/>
              </a:rPr>
              <a:t>Doctorante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600" kern="0" dirty="0" err="1">
                <a:solidFill>
                  <a:srgbClr val="002060"/>
                </a:solidFill>
                <a:latin typeface="+mn-lt"/>
              </a:rPr>
              <a:t>en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600" kern="0" dirty="0" err="1">
                <a:solidFill>
                  <a:srgbClr val="002060"/>
                </a:solidFill>
                <a:latin typeface="+mn-lt"/>
              </a:rPr>
              <a:t>biomimétisme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Dr. Ari Rupp 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(Procter &amp; Gamble)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Claudia Naményi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Brian Foresi    	            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US" sz="1600" kern="0" dirty="0" err="1">
                <a:solidFill>
                  <a:srgbClr val="002060"/>
                </a:solidFill>
                <a:latin typeface="+mn-lt"/>
              </a:rPr>
              <a:t>étudiants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600" kern="0" dirty="0" err="1">
                <a:solidFill>
                  <a:srgbClr val="002060"/>
                </a:solidFill>
                <a:latin typeface="+mn-lt"/>
              </a:rPr>
              <a:t>parrainés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Remik Niewiarowski</a:t>
            </a:r>
          </a:p>
          <a:p>
            <a:pPr>
              <a:lnSpc>
                <a:spcPct val="150000"/>
              </a:lnSpc>
            </a:pPr>
            <a:r>
              <a:rPr lang="en-US" sz="1800" u="sng" kern="0" dirty="0" err="1">
                <a:solidFill>
                  <a:srgbClr val="002060"/>
                </a:solidFill>
                <a:latin typeface="+mn-lt"/>
              </a:rPr>
              <a:t>Ainsi</a:t>
            </a:r>
            <a:r>
              <a:rPr lang="en-US" sz="1800" u="sng" kern="0" dirty="0">
                <a:solidFill>
                  <a:srgbClr val="002060"/>
                </a:solidFill>
                <a:latin typeface="+mn-lt"/>
              </a:rPr>
              <a:t> que …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Dr. Hunter King 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(Co-</a:t>
            </a:r>
            <a:r>
              <a:rPr lang="en-US" sz="1600" kern="0" dirty="0" err="1">
                <a:solidFill>
                  <a:srgbClr val="002060"/>
                </a:solidFill>
                <a:latin typeface="+mn-lt"/>
              </a:rPr>
              <a:t>directeur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 de </a:t>
            </a:r>
            <a:r>
              <a:rPr lang="en-US" sz="1600" kern="0" dirty="0" err="1">
                <a:solidFill>
                  <a:srgbClr val="002060"/>
                </a:solidFill>
                <a:latin typeface="+mn-lt"/>
              </a:rPr>
              <a:t>thèse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, The University of Akron, OH)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Dr. Hazel Barton 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(The University of Akron, OH)</a:t>
            </a:r>
            <a:endParaRPr lang="en-US" sz="1600" b="1" kern="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Dr. Jake Miesbauer 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(Morton Arboretum, IL)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Dr. Nariman </a:t>
            </a:r>
            <a:r>
              <a:rPr lang="en-US" sz="1600" b="1" kern="0" dirty="0" err="1">
                <a:solidFill>
                  <a:srgbClr val="002060"/>
                </a:solidFill>
                <a:latin typeface="+mn-lt"/>
              </a:rPr>
              <a:t>Mahabadi</a:t>
            </a: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(The University of Akron, OH)</a:t>
            </a:r>
          </a:p>
          <a:p>
            <a:endParaRPr lang="en-US" sz="1600" kern="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Dr. Julian Tao 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(University of Arizona, AZ)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Meron Dibia 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US" sz="1600" kern="0" dirty="0" err="1">
                <a:solidFill>
                  <a:srgbClr val="002060"/>
                </a:solidFill>
                <a:latin typeface="+mn-lt"/>
              </a:rPr>
              <a:t>Doctorante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600" kern="0" dirty="0" err="1">
                <a:solidFill>
                  <a:srgbClr val="002060"/>
                </a:solidFill>
                <a:latin typeface="+mn-lt"/>
              </a:rPr>
              <a:t>en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600" kern="0" dirty="0" err="1">
                <a:solidFill>
                  <a:srgbClr val="002060"/>
                </a:solidFill>
                <a:latin typeface="+mn-lt"/>
              </a:rPr>
              <a:t>biomimétisme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, NJ)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Dr. Henry Astley 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(The University of Akron, OH)</a:t>
            </a:r>
            <a:endParaRPr lang="en-US" sz="1600" b="1" kern="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Dr. Randy Mitchell  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(The University of Akron, OH)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Dr. Peter </a:t>
            </a:r>
            <a:r>
              <a:rPr lang="en-US" sz="1600" b="1" kern="0" dirty="0" err="1">
                <a:solidFill>
                  <a:srgbClr val="002060"/>
                </a:solidFill>
                <a:latin typeface="+mn-lt"/>
              </a:rPr>
              <a:t>Niewiarowski</a:t>
            </a: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(The University of Akron, OH)</a:t>
            </a: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Dr. Lara </a:t>
            </a:r>
            <a:r>
              <a:rPr lang="en-US" sz="1600" b="1" kern="0" dirty="0" err="1">
                <a:solidFill>
                  <a:srgbClr val="002060"/>
                </a:solidFill>
                <a:latin typeface="+mn-lt"/>
              </a:rPr>
              <a:t>Roketenetz</a:t>
            </a: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(The University of Akron, OH)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1600" b="1" kern="0" dirty="0">
                <a:solidFill>
                  <a:srgbClr val="002060"/>
                </a:solidFill>
                <a:latin typeface="+mn-lt"/>
              </a:rPr>
              <a:t>Debbie Ammerman </a:t>
            </a:r>
            <a:r>
              <a:rPr lang="en-US" sz="1600" kern="0" dirty="0">
                <a:solidFill>
                  <a:srgbClr val="002060"/>
                </a:solidFill>
                <a:latin typeface="+mn-lt"/>
              </a:rPr>
              <a:t>(The University of Akron, OH)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609EE4A-AE0B-4950-9FB6-33A23BDC7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273" y="3997145"/>
            <a:ext cx="3412070" cy="1363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9320B2-9246-4E36-B19C-8C2EF9C70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494" y="5678659"/>
            <a:ext cx="5460117" cy="617558"/>
          </a:xfrm>
          <a:prstGeom prst="rect">
            <a:avLst/>
          </a:prstGeom>
        </p:spPr>
      </p:pic>
      <p:sp>
        <p:nvSpPr>
          <p:cNvPr id="10" name="Right Bracket 9">
            <a:extLst>
              <a:ext uri="{FF2B5EF4-FFF2-40B4-BE49-F238E27FC236}">
                <a16:creationId xmlns:a16="http://schemas.microsoft.com/office/drawing/2014/main" id="{AEBB23A4-4E58-4364-8338-2AD7DE1D2DD6}"/>
              </a:ext>
            </a:extLst>
          </p:cNvPr>
          <p:cNvSpPr/>
          <p:nvPr/>
        </p:nvSpPr>
        <p:spPr>
          <a:xfrm>
            <a:off x="2770067" y="2380420"/>
            <a:ext cx="88654" cy="669392"/>
          </a:xfrm>
          <a:prstGeom prst="rightBracket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BDCBA62-8F5E-4BBF-9C84-60D9CDE9E0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648" y="284200"/>
            <a:ext cx="2050865" cy="205086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C7C19A-7544-4A91-B584-5E0AA1B05E55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2362332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7FCF463-91D6-BE6F-0C13-2DA32D7BA176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053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32AA349F-3B23-41B0-8C02-FCABAF583B60}"/>
              </a:ext>
            </a:extLst>
          </p:cNvPr>
          <p:cNvSpPr txBox="1">
            <a:spLocks/>
          </p:cNvSpPr>
          <p:nvPr/>
        </p:nvSpPr>
        <p:spPr>
          <a:xfrm>
            <a:off x="1683302" y="2708696"/>
            <a:ext cx="7557983" cy="2770987"/>
          </a:xfrm>
          <a:prstGeom prst="rect">
            <a:avLst/>
          </a:prstGeom>
        </p:spPr>
        <p:txBody>
          <a:bodyPr>
            <a:normAutofit fontScale="97500"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i="1" kern="0" spc="300" dirty="0">
                <a:solidFill>
                  <a:srgbClr val="002060"/>
                </a:solidFill>
                <a:latin typeface="+mn-lt"/>
              </a:rPr>
              <a:t>Merci !</a:t>
            </a:r>
          </a:p>
          <a:p>
            <a:pPr algn="ctr"/>
            <a:endParaRPr lang="en-US" sz="3200" i="1" kern="0" spc="30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US" sz="3200" i="1" kern="0" spc="300" dirty="0">
                <a:solidFill>
                  <a:srgbClr val="002060"/>
                </a:solidFill>
                <a:latin typeface="+mn-lt"/>
              </a:rPr>
              <a:t>Des questions?</a:t>
            </a:r>
          </a:p>
          <a:p>
            <a:pPr algn="ctr"/>
            <a:endParaRPr lang="en-US" sz="3200" i="1" kern="0" spc="30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US" sz="2100" b="0" i="1" u="sng" kern="0" dirty="0">
                <a:latin typeface="+mn-lt"/>
              </a:rPr>
              <a:t>thibaut.houette@ceebios.com</a:t>
            </a:r>
          </a:p>
          <a:p>
            <a:pPr algn="ctr"/>
            <a:endParaRPr lang="en-US" sz="3200" i="1" kern="0" spc="3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Picture 2" descr="La Vie secrète des arbres: Ce qu'ils ressentent, comment ils communiquent,  un monde inconnu s'ouvre à nous: Amazon.co.uk: Wohlleben, Peter, Tresca,  Corinne: 9782352045939: Books">
            <a:extLst>
              <a:ext uri="{FF2B5EF4-FFF2-40B4-BE49-F238E27FC236}">
                <a16:creationId xmlns:a16="http://schemas.microsoft.com/office/drawing/2014/main" id="{4509A95E-A694-ACC8-3E60-26367883C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22" y="1058570"/>
            <a:ext cx="2788725" cy="435077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58BFD76C-9BAF-FFB0-3C4B-8A7B89A1B870}"/>
              </a:ext>
            </a:extLst>
          </p:cNvPr>
          <p:cNvSpPr/>
          <p:nvPr/>
        </p:nvSpPr>
        <p:spPr>
          <a:xfrm>
            <a:off x="7386052" y="1206636"/>
            <a:ext cx="4282811" cy="1341056"/>
          </a:xfrm>
          <a:prstGeom prst="rect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5274" r="1"/>
            </a:stretch>
          </a:blipFill>
          <a:ln w="190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46BEB7D-C86E-641C-2C60-B5D402AEF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6052" y="4428474"/>
            <a:ext cx="4282811" cy="7849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C54916-D2F3-A6BC-A749-547E01A9C95C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641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F7DE66D-302E-74F3-E59C-D3ECDB92F43C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9728751" cy="42393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400" i="1" kern="0" spc="300" dirty="0">
                <a:solidFill>
                  <a:srgbClr val="002060"/>
                </a:solidFill>
                <a:latin typeface="+mn-lt"/>
              </a:rPr>
              <a:t>I - Cas d’étude: Fondations inspirées de racines d’arbre 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D80063-293C-4738-BF31-A0335A0C2814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9069642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55F4837-3D43-402D-A12B-B3882072A592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880" y="1890702"/>
            <a:ext cx="2176156" cy="22917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93A3E6-12DC-4824-A1B1-241F43EA325B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843" y="4182433"/>
            <a:ext cx="2115585" cy="20030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C87A444-3AFC-487D-A72A-145233402CDA}"/>
              </a:ext>
            </a:extLst>
          </p:cNvPr>
          <p:cNvSpPr/>
          <p:nvPr/>
        </p:nvSpPr>
        <p:spPr>
          <a:xfrm>
            <a:off x="1548403" y="5942612"/>
            <a:ext cx="18898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i="1" spc="100" dirty="0">
                <a:solidFill>
                  <a:schemeClr val="bg1"/>
                </a:solidFill>
                <a:cs typeface="Segoe UI" panose="020B0502040204020203" pitchFamily="34" charset="0"/>
              </a:rPr>
              <a:t>Coduto et al., 2015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977DB2-E52B-4B86-A273-15E7857068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837088" y="1226503"/>
            <a:ext cx="3469404" cy="494507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B945AD0-0BE0-40B4-B718-7CBC55CB38CB}"/>
              </a:ext>
            </a:extLst>
          </p:cNvPr>
          <p:cNvSpPr/>
          <p:nvPr/>
        </p:nvSpPr>
        <p:spPr>
          <a:xfrm>
            <a:off x="8503640" y="1680864"/>
            <a:ext cx="2900153" cy="4619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kern="0" dirty="0">
                <a:solidFill>
                  <a:schemeClr val="accent6"/>
                </a:solidFill>
              </a:rPr>
              <a:t>Limite </a:t>
            </a:r>
            <a:r>
              <a:rPr lang="fr-FR" b="1" kern="0" dirty="0">
                <a:solidFill>
                  <a:schemeClr val="accent6"/>
                </a:solidFill>
              </a:rPr>
              <a:t>l’érosion</a:t>
            </a:r>
            <a:r>
              <a:rPr lang="fr-FR" kern="0" dirty="0">
                <a:solidFill>
                  <a:schemeClr val="accent6"/>
                </a:solidFill>
              </a:rPr>
              <a:t> des sols</a:t>
            </a:r>
          </a:p>
          <a:p>
            <a:pPr>
              <a:lnSpc>
                <a:spcPct val="150000"/>
              </a:lnSpc>
            </a:pPr>
            <a:endParaRPr lang="fr-FR" kern="0" dirty="0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</a:pPr>
            <a:r>
              <a:rPr lang="fr-FR" b="1" kern="0" dirty="0">
                <a:solidFill>
                  <a:schemeClr val="accent6"/>
                </a:solidFill>
              </a:rPr>
              <a:t>Support </a:t>
            </a:r>
            <a:r>
              <a:rPr lang="fr-FR" kern="0" dirty="0">
                <a:solidFill>
                  <a:schemeClr val="accent6"/>
                </a:solidFill>
              </a:rPr>
              <a:t>structurel</a:t>
            </a:r>
          </a:p>
          <a:p>
            <a:pPr>
              <a:lnSpc>
                <a:spcPct val="150000"/>
              </a:lnSpc>
            </a:pPr>
            <a:r>
              <a:rPr lang="fr-FR" kern="0" dirty="0">
                <a:solidFill>
                  <a:schemeClr val="accent6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FR" kern="0" dirty="0">
                <a:solidFill>
                  <a:schemeClr val="accent6"/>
                </a:solidFill>
              </a:rPr>
              <a:t>Création </a:t>
            </a:r>
            <a:r>
              <a:rPr lang="fr-FR" b="1" kern="0" dirty="0">
                <a:solidFill>
                  <a:schemeClr val="accent6"/>
                </a:solidFill>
              </a:rPr>
              <a:t>d’habitats</a:t>
            </a:r>
          </a:p>
          <a:p>
            <a:pPr>
              <a:lnSpc>
                <a:spcPct val="150000"/>
              </a:lnSpc>
            </a:pPr>
            <a:endParaRPr lang="fr-FR" kern="0" dirty="0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</a:pPr>
            <a:r>
              <a:rPr lang="fr-FR" b="1" kern="0" dirty="0">
                <a:solidFill>
                  <a:schemeClr val="accent6"/>
                </a:solidFill>
              </a:rPr>
              <a:t>Stockage: </a:t>
            </a:r>
            <a:r>
              <a:rPr lang="fr-FR" kern="0" dirty="0">
                <a:solidFill>
                  <a:schemeClr val="accent6"/>
                </a:solidFill>
              </a:rPr>
              <a:t>eau/nutriments</a:t>
            </a:r>
          </a:p>
          <a:p>
            <a:pPr>
              <a:lnSpc>
                <a:spcPct val="150000"/>
              </a:lnSpc>
            </a:pPr>
            <a:endParaRPr lang="fr-FR" b="1" kern="0" dirty="0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</a:pPr>
            <a:r>
              <a:rPr lang="fr-FR" b="1" kern="0" dirty="0">
                <a:solidFill>
                  <a:schemeClr val="accent6"/>
                </a:solidFill>
              </a:rPr>
              <a:t>Absorption : </a:t>
            </a:r>
            <a:r>
              <a:rPr lang="fr-FR" kern="0" dirty="0">
                <a:solidFill>
                  <a:schemeClr val="accent6"/>
                </a:solidFill>
              </a:rPr>
              <a:t>eau/nutriments</a:t>
            </a:r>
            <a:endParaRPr lang="fr-FR" b="1" kern="0" dirty="0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</a:pPr>
            <a:endParaRPr lang="fr-FR" b="1" kern="0" dirty="0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</a:pPr>
            <a:r>
              <a:rPr lang="fr-FR" b="1" kern="0" dirty="0">
                <a:solidFill>
                  <a:schemeClr val="accent6"/>
                </a:solidFill>
              </a:rPr>
              <a:t>Exploration</a:t>
            </a:r>
            <a:r>
              <a:rPr lang="fr-FR" kern="0" dirty="0">
                <a:solidFill>
                  <a:schemeClr val="accent6"/>
                </a:solidFill>
              </a:rPr>
              <a:t> et </a:t>
            </a:r>
            <a:r>
              <a:rPr lang="fr-FR" b="1" kern="0" dirty="0">
                <a:solidFill>
                  <a:schemeClr val="accent6"/>
                </a:solidFill>
              </a:rPr>
              <a:t>pénétration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89090B-0B7D-4B8D-A964-FFFE21AA151E}"/>
              </a:ext>
            </a:extLst>
          </p:cNvPr>
          <p:cNvCxnSpPr>
            <a:cxnSpLocks/>
          </p:cNvCxnSpPr>
          <p:nvPr/>
        </p:nvCxnSpPr>
        <p:spPr>
          <a:xfrm flipH="1">
            <a:off x="7086600" y="2063718"/>
            <a:ext cx="1333919" cy="113251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5D16D9-3DD7-4C5F-B2F8-65A35259D43B}"/>
              </a:ext>
            </a:extLst>
          </p:cNvPr>
          <p:cNvCxnSpPr>
            <a:cxnSpLocks/>
          </p:cNvCxnSpPr>
          <p:nvPr/>
        </p:nvCxnSpPr>
        <p:spPr>
          <a:xfrm flipH="1" flipV="1">
            <a:off x="6914605" y="5015235"/>
            <a:ext cx="1505495" cy="28926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F38443-5077-4DE9-8794-5F19BBD54874}"/>
              </a:ext>
            </a:extLst>
          </p:cNvPr>
          <p:cNvCxnSpPr>
            <a:cxnSpLocks/>
          </p:cNvCxnSpPr>
          <p:nvPr/>
        </p:nvCxnSpPr>
        <p:spPr>
          <a:xfrm flipH="1">
            <a:off x="6632073" y="2833635"/>
            <a:ext cx="1770340" cy="116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93A508-DD9B-4A6D-944F-869EC3124808}"/>
              </a:ext>
            </a:extLst>
          </p:cNvPr>
          <p:cNvCxnSpPr>
            <a:cxnSpLocks/>
          </p:cNvCxnSpPr>
          <p:nvPr/>
        </p:nvCxnSpPr>
        <p:spPr>
          <a:xfrm flipH="1">
            <a:off x="7858473" y="3699039"/>
            <a:ext cx="543940" cy="2340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C11393-6B23-4F1C-BE5D-1A96FFEFA961}"/>
              </a:ext>
            </a:extLst>
          </p:cNvPr>
          <p:cNvCxnSpPr>
            <a:cxnSpLocks/>
          </p:cNvCxnSpPr>
          <p:nvPr/>
        </p:nvCxnSpPr>
        <p:spPr>
          <a:xfrm flipH="1" flipV="1">
            <a:off x="6719982" y="4275971"/>
            <a:ext cx="1682431" cy="1426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C0A988D-CD5A-4BD6-A347-D3B42B71947D}"/>
              </a:ext>
            </a:extLst>
          </p:cNvPr>
          <p:cNvCxnSpPr>
            <a:cxnSpLocks/>
          </p:cNvCxnSpPr>
          <p:nvPr/>
        </p:nvCxnSpPr>
        <p:spPr>
          <a:xfrm flipH="1" flipV="1">
            <a:off x="6444342" y="5688212"/>
            <a:ext cx="1975758" cy="4047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AB0A232-1763-4439-9675-E333B81597F3}"/>
              </a:ext>
            </a:extLst>
          </p:cNvPr>
          <p:cNvSpPr txBox="1"/>
          <p:nvPr/>
        </p:nvSpPr>
        <p:spPr>
          <a:xfrm>
            <a:off x="8503640" y="1221520"/>
            <a:ext cx="2468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u="sng" kern="0" dirty="0">
                <a:solidFill>
                  <a:schemeClr val="accent6"/>
                </a:solidFill>
              </a:rPr>
              <a:t>Fonctions des racines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9B90C5-D274-415C-BFEC-63F507D7585D}"/>
              </a:ext>
            </a:extLst>
          </p:cNvPr>
          <p:cNvSpPr txBox="1"/>
          <p:nvPr/>
        </p:nvSpPr>
        <p:spPr>
          <a:xfrm>
            <a:off x="1185843" y="1226503"/>
            <a:ext cx="2115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u="sng" kern="0" dirty="0">
                <a:solidFill>
                  <a:schemeClr val="accent2"/>
                </a:solidFill>
              </a:rPr>
              <a:t>Fondations traditionnelles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0AA03D-BBE8-28D0-1E8D-D75E439367EF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58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4">
            <a:extLst>
              <a:ext uri="{FF2B5EF4-FFF2-40B4-BE49-F238E27FC236}">
                <a16:creationId xmlns:a16="http://schemas.microsoft.com/office/drawing/2014/main" id="{A6D790AC-EC8E-4880-AB47-48CB9DA88DBA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4906380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I - </a:t>
            </a:r>
            <a:r>
              <a:rPr lang="en-US" sz="2300" i="1" kern="0" spc="300" dirty="0" err="1">
                <a:solidFill>
                  <a:srgbClr val="002060"/>
                </a:solidFill>
                <a:latin typeface="+mn-lt"/>
              </a:rPr>
              <a:t>Processus</a:t>
            </a:r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300" i="1" kern="0" spc="300" dirty="0" err="1">
                <a:solidFill>
                  <a:srgbClr val="002060"/>
                </a:solidFill>
                <a:latin typeface="+mn-lt"/>
              </a:rPr>
              <a:t>biomimétique</a:t>
            </a:r>
            <a:endParaRPr lang="en-US" sz="2300" i="1" kern="0" spc="300" dirty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1800" b="0" i="1" kern="0" spc="300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US" sz="1800" b="0" i="1" kern="0" spc="300" dirty="0" err="1">
                <a:solidFill>
                  <a:srgbClr val="002060"/>
                </a:solidFill>
                <a:latin typeface="+mn-lt"/>
              </a:rPr>
              <a:t>simplifié</a:t>
            </a:r>
            <a:r>
              <a:rPr lang="en-US" sz="1800" b="0" i="1" kern="0" spc="300" dirty="0">
                <a:solidFill>
                  <a:srgbClr val="002060"/>
                </a:solidFill>
                <a:latin typeface="+mn-lt"/>
              </a:rPr>
              <a:t>, non-</a:t>
            </a:r>
            <a:r>
              <a:rPr lang="en-US" sz="1800" b="0" i="1" kern="0" spc="300" dirty="0" err="1">
                <a:solidFill>
                  <a:srgbClr val="002060"/>
                </a:solidFill>
                <a:latin typeface="+mn-lt"/>
              </a:rPr>
              <a:t>linéaire</a:t>
            </a:r>
            <a:r>
              <a:rPr lang="en-US" sz="1800" b="0" i="1" kern="0" spc="300" dirty="0">
                <a:solidFill>
                  <a:srgbClr val="002060"/>
                </a:solidFill>
                <a:latin typeface="+mn-lt"/>
              </a:rPr>
              <a:t>)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C9276DA-B13B-4006-8081-B049CD5369CA}"/>
              </a:ext>
            </a:extLst>
          </p:cNvPr>
          <p:cNvSpPr/>
          <p:nvPr/>
        </p:nvSpPr>
        <p:spPr>
          <a:xfrm rot="10800000">
            <a:off x="5639955" y="2333250"/>
            <a:ext cx="912090" cy="238468"/>
          </a:xfrm>
          <a:prstGeom prst="triangle">
            <a:avLst/>
          </a:prstGeom>
          <a:solidFill>
            <a:srgbClr val="00206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BF35BB-42BC-4646-ACD1-5B5A29B8558E}"/>
              </a:ext>
            </a:extLst>
          </p:cNvPr>
          <p:cNvSpPr txBox="1"/>
          <p:nvPr/>
        </p:nvSpPr>
        <p:spPr>
          <a:xfrm>
            <a:off x="1370930" y="1760793"/>
            <a:ext cx="1398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rgbClr val="002060"/>
                </a:solidFill>
              </a:rPr>
              <a:t>Etat de </a:t>
            </a:r>
            <a:r>
              <a:rPr lang="en-US" sz="1400" i="1" dirty="0" err="1">
                <a:solidFill>
                  <a:srgbClr val="002060"/>
                </a:solidFill>
              </a:rPr>
              <a:t>l’art</a:t>
            </a:r>
            <a:endParaRPr lang="en-US" sz="1400" i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58994B-53C0-46D9-8B3A-E8FF9C0C9031}"/>
              </a:ext>
            </a:extLst>
          </p:cNvPr>
          <p:cNvSpPr txBox="1"/>
          <p:nvPr/>
        </p:nvSpPr>
        <p:spPr>
          <a:xfrm>
            <a:off x="9282970" y="1653071"/>
            <a:ext cx="2023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2060"/>
                </a:solidFill>
              </a:rPr>
              <a:t>Etat de </a:t>
            </a:r>
            <a:r>
              <a:rPr lang="en-US" sz="1400" i="1" dirty="0" err="1">
                <a:solidFill>
                  <a:srgbClr val="002060"/>
                </a:solidFill>
              </a:rPr>
              <a:t>l’art</a:t>
            </a:r>
            <a:endParaRPr lang="en-US" sz="1400" i="1" dirty="0">
              <a:solidFill>
                <a:srgbClr val="002060"/>
              </a:solidFill>
            </a:endParaRPr>
          </a:p>
          <a:p>
            <a:r>
              <a:rPr lang="en-US" sz="1400" i="1" dirty="0">
                <a:solidFill>
                  <a:srgbClr val="002060"/>
                </a:solidFill>
              </a:rPr>
              <a:t>Recherche </a:t>
            </a:r>
            <a:r>
              <a:rPr lang="en-US" sz="1400" i="1" dirty="0" err="1">
                <a:solidFill>
                  <a:srgbClr val="002060"/>
                </a:solidFill>
              </a:rPr>
              <a:t>fondamentale</a:t>
            </a:r>
            <a:endParaRPr lang="en-US" sz="1400" i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3D58CE-FF72-4F78-A331-D53BE0088C23}"/>
              </a:ext>
            </a:extLst>
          </p:cNvPr>
          <p:cNvSpPr txBox="1"/>
          <p:nvPr/>
        </p:nvSpPr>
        <p:spPr>
          <a:xfrm>
            <a:off x="9216524" y="2802795"/>
            <a:ext cx="1793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rgbClr val="002060"/>
                </a:solidFill>
              </a:rPr>
              <a:t>Analyse</a:t>
            </a:r>
            <a:r>
              <a:rPr lang="en-US" sz="1400" i="1" dirty="0">
                <a:solidFill>
                  <a:srgbClr val="002060"/>
                </a:solidFill>
              </a:rPr>
              <a:t> </a:t>
            </a:r>
            <a:r>
              <a:rPr lang="en-US" sz="1400" i="1" dirty="0" err="1">
                <a:solidFill>
                  <a:srgbClr val="002060"/>
                </a:solidFill>
              </a:rPr>
              <a:t>paramétrique</a:t>
            </a:r>
            <a:endParaRPr lang="en-US" sz="1400" i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C35D12-FE8E-40DC-9F70-C91134F432E1}"/>
              </a:ext>
            </a:extLst>
          </p:cNvPr>
          <p:cNvSpPr txBox="1"/>
          <p:nvPr/>
        </p:nvSpPr>
        <p:spPr>
          <a:xfrm>
            <a:off x="8765177" y="4336900"/>
            <a:ext cx="187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2060"/>
                </a:solidFill>
              </a:rPr>
              <a:t>Design </a:t>
            </a:r>
            <a:r>
              <a:rPr lang="en-US" sz="1400" i="1" dirty="0" err="1">
                <a:solidFill>
                  <a:srgbClr val="002060"/>
                </a:solidFill>
              </a:rPr>
              <a:t>paramétrique</a:t>
            </a:r>
            <a:endParaRPr lang="en-US" sz="1400" i="1" dirty="0">
              <a:solidFill>
                <a:srgbClr val="002060"/>
              </a:solidFill>
            </a:endParaRPr>
          </a:p>
          <a:p>
            <a:r>
              <a:rPr lang="en-US" sz="1400" i="1" dirty="0">
                <a:solidFill>
                  <a:srgbClr val="002060"/>
                </a:solidFill>
              </a:rPr>
              <a:t>Production de concepts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4ADF82-5EC6-4624-9F21-BA776CD0B630}"/>
              </a:ext>
            </a:extLst>
          </p:cNvPr>
          <p:cNvSpPr txBox="1"/>
          <p:nvPr/>
        </p:nvSpPr>
        <p:spPr>
          <a:xfrm>
            <a:off x="9619706" y="5481976"/>
            <a:ext cx="20910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2060"/>
                </a:solidFill>
              </a:rPr>
              <a:t>Prototypes</a:t>
            </a:r>
          </a:p>
          <a:p>
            <a:r>
              <a:rPr lang="en-US" sz="1400" i="1" dirty="0">
                <a:solidFill>
                  <a:srgbClr val="002060"/>
                </a:solidFill>
              </a:rPr>
              <a:t>Tests </a:t>
            </a:r>
            <a:r>
              <a:rPr lang="en-US" sz="1400" i="1" dirty="0" err="1">
                <a:solidFill>
                  <a:srgbClr val="002060"/>
                </a:solidFill>
              </a:rPr>
              <a:t>mécaniques</a:t>
            </a:r>
            <a:endParaRPr lang="en-US" sz="1400" i="1" dirty="0">
              <a:solidFill>
                <a:srgbClr val="002060"/>
              </a:solidFill>
            </a:endParaRPr>
          </a:p>
          <a:p>
            <a:r>
              <a:rPr lang="en-US" sz="1400" i="1" dirty="0" err="1">
                <a:solidFill>
                  <a:srgbClr val="002060"/>
                </a:solidFill>
              </a:rPr>
              <a:t>Constructabilité</a:t>
            </a:r>
            <a:endParaRPr lang="en-US" sz="1400" i="1" dirty="0">
              <a:solidFill>
                <a:srgbClr val="002060"/>
              </a:solidFill>
            </a:endParaRPr>
          </a:p>
          <a:p>
            <a:r>
              <a:rPr lang="en-US" sz="1400" i="1" dirty="0">
                <a:solidFill>
                  <a:srgbClr val="002060"/>
                </a:solidFill>
              </a:rPr>
              <a:t>Evaluation de la </a:t>
            </a:r>
            <a:r>
              <a:rPr lang="en-US" sz="1400" i="1" dirty="0" err="1">
                <a:solidFill>
                  <a:srgbClr val="002060"/>
                </a:solidFill>
              </a:rPr>
              <a:t>durabilité</a:t>
            </a:r>
            <a:endParaRPr lang="en-US" sz="1400" i="1" dirty="0">
              <a:solidFill>
                <a:srgbClr val="00206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81DF8E-382D-45BE-B479-C659ED53AD09}"/>
              </a:ext>
            </a:extLst>
          </p:cNvPr>
          <p:cNvSpPr txBox="1">
            <a:spLocks/>
          </p:cNvSpPr>
          <p:nvPr/>
        </p:nvSpPr>
        <p:spPr>
          <a:xfrm>
            <a:off x="284264" y="3751836"/>
            <a:ext cx="2396530" cy="1170128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kern="0" dirty="0">
                <a:solidFill>
                  <a:srgbClr val="002060"/>
                </a:solidFill>
                <a:latin typeface="Myriad Pro" panose="020B0503030403020204" pitchFamily="34" charset="0"/>
              </a:rPr>
              <a:t>Des </a:t>
            </a:r>
            <a:r>
              <a:rPr lang="en-US" sz="2400" b="1" kern="0" dirty="0" err="1">
                <a:solidFill>
                  <a:srgbClr val="002060"/>
                </a:solidFill>
                <a:latin typeface="Myriad Pro" panose="020B0503030403020204" pitchFamily="34" charset="0"/>
              </a:rPr>
              <a:t>racines</a:t>
            </a:r>
            <a:r>
              <a:rPr lang="en-US" sz="2400" b="1" kern="0" dirty="0">
                <a:solidFill>
                  <a:srgbClr val="002060"/>
                </a:solidFill>
                <a:latin typeface="Myriad Pro" panose="020B0503030403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kern="0" dirty="0">
                <a:solidFill>
                  <a:srgbClr val="002060"/>
                </a:solidFill>
                <a:latin typeface="Myriad Pro" panose="020B0503030403020204" pitchFamily="34" charset="0"/>
              </a:rPr>
              <a:t>aux </a:t>
            </a:r>
            <a:r>
              <a:rPr lang="en-US" sz="2400" b="1" kern="0" dirty="0" err="1">
                <a:solidFill>
                  <a:srgbClr val="002060"/>
                </a:solidFill>
                <a:latin typeface="Myriad Pro" panose="020B0503030403020204" pitchFamily="34" charset="0"/>
              </a:rPr>
              <a:t>fondations</a:t>
            </a:r>
            <a:endParaRPr lang="en-US" sz="2400" b="1" kern="0" dirty="0">
              <a:solidFill>
                <a:srgbClr val="002060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801A1B-6798-47FC-9DAE-ADE38F50850B}"/>
              </a:ext>
            </a:extLst>
          </p:cNvPr>
          <p:cNvSpPr txBox="1"/>
          <p:nvPr/>
        </p:nvSpPr>
        <p:spPr>
          <a:xfrm>
            <a:off x="6548478" y="1524495"/>
            <a:ext cx="2734492" cy="80021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Biologie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racines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d’arbres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400" i="1" dirty="0">
              <a:solidFill>
                <a:srgbClr val="002060"/>
              </a:solidFill>
            </a:endParaRPr>
          </a:p>
          <a:p>
            <a:pPr algn="ctr"/>
            <a:r>
              <a:rPr lang="en-US" dirty="0" err="1">
                <a:solidFill>
                  <a:schemeClr val="accent6"/>
                </a:solidFill>
              </a:rPr>
              <a:t>Croissance</a:t>
            </a:r>
            <a:r>
              <a:rPr lang="en-US" dirty="0">
                <a:solidFill>
                  <a:schemeClr val="accent6"/>
                </a:solidFill>
              </a:rPr>
              <a:t> &amp; </a:t>
            </a:r>
            <a:r>
              <a:rPr lang="en-US" dirty="0" err="1">
                <a:solidFill>
                  <a:schemeClr val="accent6"/>
                </a:solidFill>
              </a:rPr>
              <a:t>Morphologie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7BA79-C781-4442-8E45-D96B50E75488}"/>
              </a:ext>
            </a:extLst>
          </p:cNvPr>
          <p:cNvSpPr txBox="1"/>
          <p:nvPr/>
        </p:nvSpPr>
        <p:spPr>
          <a:xfrm>
            <a:off x="2975472" y="2584668"/>
            <a:ext cx="6241052" cy="800219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Abstraction de la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biologie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racines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400" i="1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Principes</a:t>
            </a:r>
            <a:r>
              <a:rPr lang="en-US" dirty="0">
                <a:solidFill>
                  <a:srgbClr val="002060"/>
                </a:solidFill>
              </a:rPr>
              <a:t> de </a:t>
            </a:r>
            <a:r>
              <a:rPr lang="en-US" dirty="0" err="1">
                <a:solidFill>
                  <a:srgbClr val="002060"/>
                </a:solidFill>
              </a:rPr>
              <a:t>croissance</a:t>
            </a:r>
            <a:r>
              <a:rPr lang="en-US" dirty="0">
                <a:solidFill>
                  <a:srgbClr val="002060"/>
                </a:solidFill>
              </a:rPr>
              <a:t>                </a:t>
            </a:r>
            <a:r>
              <a:rPr lang="en-US" dirty="0" err="1">
                <a:solidFill>
                  <a:srgbClr val="002060"/>
                </a:solidFill>
              </a:rPr>
              <a:t>Caractéristiques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morphologiques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8D2CB7-2E19-4EE4-8248-B30D3D02CDD2}"/>
              </a:ext>
            </a:extLst>
          </p:cNvPr>
          <p:cNvSpPr txBox="1"/>
          <p:nvPr/>
        </p:nvSpPr>
        <p:spPr>
          <a:xfrm>
            <a:off x="2769695" y="1524495"/>
            <a:ext cx="2873829" cy="80021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Analyse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fondations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bâtiments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400" i="1" dirty="0">
              <a:solidFill>
                <a:srgbClr val="002060"/>
              </a:solidFill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Installation &amp; </a:t>
            </a:r>
            <a:r>
              <a:rPr lang="en-US" dirty="0" err="1">
                <a:solidFill>
                  <a:schemeClr val="accent2"/>
                </a:solidFill>
              </a:rPr>
              <a:t>Morphologie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925674-539A-44B1-88B1-CF2B8FB0D2E6}"/>
              </a:ext>
            </a:extLst>
          </p:cNvPr>
          <p:cNvSpPr txBox="1"/>
          <p:nvPr/>
        </p:nvSpPr>
        <p:spPr>
          <a:xfrm>
            <a:off x="3426823" y="3651572"/>
            <a:ext cx="5338354" cy="1631216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Transfert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pour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l’ingénierie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civile</a:t>
            </a:r>
          </a:p>
          <a:p>
            <a:pPr algn="ctr"/>
            <a:endParaRPr lang="en-US" sz="1400" i="1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Pénétration</a:t>
            </a:r>
            <a:r>
              <a:rPr lang="en-US" dirty="0">
                <a:solidFill>
                  <a:srgbClr val="002060"/>
                </a:solidFill>
              </a:rPr>
              <a:t>                                             Support </a:t>
            </a:r>
            <a:r>
              <a:rPr lang="en-US" dirty="0" err="1">
                <a:solidFill>
                  <a:srgbClr val="002060"/>
                </a:solidFill>
              </a:rPr>
              <a:t>structurel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Adaptation                                       </a:t>
            </a:r>
            <a:r>
              <a:rPr lang="en-US" dirty="0" err="1">
                <a:solidFill>
                  <a:srgbClr val="002060"/>
                </a:solidFill>
              </a:rPr>
              <a:t>Réduction</a:t>
            </a:r>
            <a:r>
              <a:rPr lang="en-US" dirty="0">
                <a:solidFill>
                  <a:srgbClr val="002060"/>
                </a:solidFill>
              </a:rPr>
              <a:t> de </a:t>
            </a:r>
            <a:r>
              <a:rPr lang="en-US" dirty="0" err="1">
                <a:solidFill>
                  <a:srgbClr val="002060"/>
                </a:solidFill>
              </a:rPr>
              <a:t>l’érosion</a:t>
            </a:r>
            <a:endParaRPr lang="en-US" dirty="0">
              <a:solidFill>
                <a:srgbClr val="002060"/>
              </a:solidFill>
            </a:endParaRPr>
          </a:p>
          <a:p>
            <a:pPr algn="r"/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err="1">
                <a:solidFill>
                  <a:srgbClr val="002060"/>
                </a:solidFill>
              </a:rPr>
              <a:t>Multifonctionnalité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B8DFA2-DE0D-4806-9739-DF87C3E7FDA7}"/>
              </a:ext>
            </a:extLst>
          </p:cNvPr>
          <p:cNvSpPr txBox="1"/>
          <p:nvPr/>
        </p:nvSpPr>
        <p:spPr>
          <a:xfrm>
            <a:off x="2572294" y="5549471"/>
            <a:ext cx="7050677" cy="800219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Application aux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fondations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bâtiments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400" i="1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Faire </a:t>
            </a:r>
            <a:r>
              <a:rPr lang="en-US" dirty="0" err="1">
                <a:solidFill>
                  <a:srgbClr val="002060"/>
                </a:solidFill>
              </a:rPr>
              <a:t>pousser</a:t>
            </a:r>
            <a:r>
              <a:rPr lang="en-US" dirty="0">
                <a:solidFill>
                  <a:srgbClr val="002060"/>
                </a:solidFill>
              </a:rPr>
              <a:t> des </a:t>
            </a:r>
            <a:r>
              <a:rPr lang="en-US" dirty="0" err="1">
                <a:solidFill>
                  <a:srgbClr val="002060"/>
                </a:solidFill>
              </a:rPr>
              <a:t>fondations</a:t>
            </a:r>
            <a:r>
              <a:rPr lang="en-US" dirty="0">
                <a:solidFill>
                  <a:srgbClr val="002060"/>
                </a:solidFill>
              </a:rPr>
              <a:t> de </a:t>
            </a:r>
            <a:r>
              <a:rPr lang="en-US" dirty="0" err="1">
                <a:solidFill>
                  <a:srgbClr val="002060"/>
                </a:solidFill>
              </a:rPr>
              <a:t>bâtiments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multifonctionnelles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adaptables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F01AFD2-96BB-40D3-8123-B25958BC4108}"/>
              </a:ext>
            </a:extLst>
          </p:cNvPr>
          <p:cNvSpPr/>
          <p:nvPr/>
        </p:nvSpPr>
        <p:spPr>
          <a:xfrm rot="10800000">
            <a:off x="5639955" y="5295847"/>
            <a:ext cx="912090" cy="238468"/>
          </a:xfrm>
          <a:prstGeom prst="triangle">
            <a:avLst/>
          </a:prstGeom>
          <a:solidFill>
            <a:srgbClr val="00206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84AB47CA-B8E4-47FB-9743-0E316CF4DC12}"/>
              </a:ext>
            </a:extLst>
          </p:cNvPr>
          <p:cNvSpPr/>
          <p:nvPr/>
        </p:nvSpPr>
        <p:spPr>
          <a:xfrm rot="10800000">
            <a:off x="3750566" y="5295847"/>
            <a:ext cx="912090" cy="238468"/>
          </a:xfrm>
          <a:prstGeom prst="triangle">
            <a:avLst/>
          </a:prstGeom>
          <a:solidFill>
            <a:srgbClr val="00206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800D8D42-9B7D-4595-AADF-C3D5F71DD20F}"/>
              </a:ext>
            </a:extLst>
          </p:cNvPr>
          <p:cNvSpPr/>
          <p:nvPr/>
        </p:nvSpPr>
        <p:spPr>
          <a:xfrm rot="10800000">
            <a:off x="7571618" y="5295847"/>
            <a:ext cx="912090" cy="238468"/>
          </a:xfrm>
          <a:prstGeom prst="triangle">
            <a:avLst/>
          </a:prstGeom>
          <a:solidFill>
            <a:srgbClr val="00206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9469CE6D-B476-4EA8-A736-2E24CA2785DA}"/>
              </a:ext>
            </a:extLst>
          </p:cNvPr>
          <p:cNvSpPr/>
          <p:nvPr/>
        </p:nvSpPr>
        <p:spPr>
          <a:xfrm rot="10800000">
            <a:off x="3750566" y="3397837"/>
            <a:ext cx="912090" cy="238468"/>
          </a:xfrm>
          <a:prstGeom prst="triangle">
            <a:avLst/>
          </a:prstGeom>
          <a:solidFill>
            <a:srgbClr val="00206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9C4E3C75-9F06-43B4-865D-B64F39ED090C}"/>
              </a:ext>
            </a:extLst>
          </p:cNvPr>
          <p:cNvSpPr/>
          <p:nvPr/>
        </p:nvSpPr>
        <p:spPr>
          <a:xfrm rot="10800000">
            <a:off x="7571618" y="3397837"/>
            <a:ext cx="912090" cy="238468"/>
          </a:xfrm>
          <a:prstGeom prst="triangle">
            <a:avLst/>
          </a:prstGeom>
          <a:solidFill>
            <a:srgbClr val="00206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FC9113F-DAED-4389-8E34-B0F9F29EC154}"/>
              </a:ext>
            </a:extLst>
          </p:cNvPr>
          <p:cNvSpPr/>
          <p:nvPr/>
        </p:nvSpPr>
        <p:spPr>
          <a:xfrm>
            <a:off x="9511206" y="5081541"/>
            <a:ext cx="912090" cy="238468"/>
          </a:xfrm>
          <a:prstGeom prst="triangle">
            <a:avLst/>
          </a:prstGeom>
          <a:solidFill>
            <a:srgbClr val="00206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CD7536A-E093-4F75-A8FF-62A20AC4B796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431677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 7">
            <a:extLst>
              <a:ext uri="{FF2B5EF4-FFF2-40B4-BE49-F238E27FC236}">
                <a16:creationId xmlns:a16="http://schemas.microsoft.com/office/drawing/2014/main" id="{02BA26E7-9312-4020-B881-0F1B8EDB4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ACDC184-F4C9-309B-43D3-2EDC320721E8}"/>
              </a:ext>
            </a:extLst>
          </p:cNvPr>
          <p:cNvSpPr/>
          <p:nvPr/>
        </p:nvSpPr>
        <p:spPr>
          <a:xfrm rot="16200000">
            <a:off x="5720838" y="1795448"/>
            <a:ext cx="456045" cy="238468"/>
          </a:xfrm>
          <a:prstGeom prst="triangle">
            <a:avLst/>
          </a:prstGeom>
          <a:solidFill>
            <a:srgbClr val="00206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F908AE4C-03D5-74D4-D07B-7D07D4CBE527}"/>
              </a:ext>
            </a:extLst>
          </p:cNvPr>
          <p:cNvSpPr/>
          <p:nvPr/>
        </p:nvSpPr>
        <p:spPr>
          <a:xfrm rot="5400000">
            <a:off x="6015117" y="1795450"/>
            <a:ext cx="456045" cy="238468"/>
          </a:xfrm>
          <a:prstGeom prst="triangle">
            <a:avLst/>
          </a:prstGeom>
          <a:solidFill>
            <a:srgbClr val="00206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954374-CF05-7454-A19C-A5902B9C0231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633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4DF4E5D-71A7-F3A8-ADAE-86E0F44BDC51}"/>
              </a:ext>
            </a:extLst>
          </p:cNvPr>
          <p:cNvSpPr txBox="1">
            <a:spLocks/>
          </p:cNvSpPr>
          <p:nvPr/>
        </p:nvSpPr>
        <p:spPr>
          <a:xfrm>
            <a:off x="1804041" y="4512492"/>
            <a:ext cx="9955041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i="1" kern="0" spc="300" dirty="0">
                <a:latin typeface="+mn-lt"/>
              </a:rPr>
              <a:t>II - </a:t>
            </a:r>
            <a:r>
              <a:rPr lang="en-US" sz="2400" i="1" kern="0" spc="300" dirty="0" err="1">
                <a:latin typeface="+mn-lt"/>
              </a:rPr>
              <a:t>Biomimétisme</a:t>
            </a:r>
            <a:r>
              <a:rPr lang="en-US" sz="2400" i="1" kern="0" spc="300" dirty="0">
                <a:latin typeface="+mn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i="1" kern="0" spc="300" dirty="0">
                <a:latin typeface="+mn-lt"/>
              </a:rPr>
              <a:t>		</a:t>
            </a:r>
            <a:r>
              <a:rPr lang="en-US" sz="2400" i="1" kern="0" spc="300" dirty="0" err="1">
                <a:latin typeface="+mn-lt"/>
              </a:rPr>
              <a:t>en</a:t>
            </a:r>
            <a:r>
              <a:rPr lang="en-US" sz="2400" i="1" kern="0" spc="300" dirty="0">
                <a:latin typeface="+mn-lt"/>
              </a:rPr>
              <a:t> </a:t>
            </a:r>
            <a:r>
              <a:rPr lang="en-US" sz="2400" i="1" kern="0" spc="300" dirty="0" err="1">
                <a:latin typeface="+mn-lt"/>
              </a:rPr>
              <a:t>partant</a:t>
            </a:r>
            <a:r>
              <a:rPr lang="en-US" sz="2400" i="1" kern="0" spc="300" dirty="0">
                <a:latin typeface="+mn-lt"/>
              </a:rPr>
              <a:t> de la </a:t>
            </a:r>
            <a:r>
              <a:rPr lang="en-US" sz="2400" i="1" u="sng" kern="0" spc="300" dirty="0" err="1">
                <a:latin typeface="+mn-lt"/>
              </a:rPr>
              <a:t>littérature</a:t>
            </a:r>
            <a:r>
              <a:rPr lang="en-US" sz="2400" i="1" u="sng" kern="0" spc="300" dirty="0">
                <a:latin typeface="+mn-lt"/>
              </a:rPr>
              <a:t> </a:t>
            </a:r>
            <a:r>
              <a:rPr lang="en-US" sz="2400" i="1" u="sng" kern="0" spc="300" dirty="0" err="1">
                <a:latin typeface="+mn-lt"/>
              </a:rPr>
              <a:t>scientifique</a:t>
            </a:r>
            <a:endParaRPr lang="en-US" sz="2400" i="1" u="sng" kern="0" spc="300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76ACF9-D514-BE75-E88E-62D67301B1BD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876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7C887B1D-5713-4C31-B45B-770ED2EF6459}"/>
              </a:ext>
            </a:extLst>
          </p:cNvPr>
          <p:cNvSpPr/>
          <p:nvPr/>
        </p:nvSpPr>
        <p:spPr>
          <a:xfrm>
            <a:off x="4530134" y="4924469"/>
            <a:ext cx="7576110" cy="163505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A57BA0D-48FB-4785-A5F0-205DA3ABBB37}"/>
              </a:ext>
            </a:extLst>
          </p:cNvPr>
          <p:cNvSpPr txBox="1">
            <a:spLocks/>
          </p:cNvSpPr>
          <p:nvPr/>
        </p:nvSpPr>
        <p:spPr>
          <a:xfrm>
            <a:off x="284088" y="1417789"/>
            <a:ext cx="7463245" cy="5137494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u="sng" kern="0" dirty="0" err="1">
                <a:solidFill>
                  <a:srgbClr val="002060"/>
                </a:solidFill>
                <a:latin typeface="+mn-lt"/>
              </a:rPr>
              <a:t>Systèmes</a:t>
            </a:r>
            <a:r>
              <a:rPr lang="en-US" sz="2000" u="sng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u="sng" kern="0" dirty="0" err="1">
                <a:solidFill>
                  <a:srgbClr val="002060"/>
                </a:solidFill>
                <a:latin typeface="+mn-lt"/>
              </a:rPr>
              <a:t>racinaires</a:t>
            </a:r>
            <a:r>
              <a:rPr lang="en-US" sz="2000" u="sng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u="sng" kern="0" dirty="0" err="1">
                <a:solidFill>
                  <a:srgbClr val="002060"/>
                </a:solidFill>
                <a:latin typeface="+mn-lt"/>
              </a:rPr>
              <a:t>comme</a:t>
            </a:r>
            <a:r>
              <a:rPr lang="en-US" sz="2000" u="sng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u="sng" kern="0" dirty="0" err="1">
                <a:solidFill>
                  <a:srgbClr val="002060"/>
                </a:solidFill>
                <a:latin typeface="+mn-lt"/>
              </a:rPr>
              <a:t>modèle</a:t>
            </a:r>
            <a:r>
              <a:rPr lang="en-US" sz="2000" u="sng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u="sng" kern="0" dirty="0" err="1">
                <a:solidFill>
                  <a:srgbClr val="002060"/>
                </a:solidFill>
                <a:latin typeface="+mn-lt"/>
              </a:rPr>
              <a:t>biologique</a:t>
            </a:r>
            <a:endParaRPr lang="en-US" sz="2000" u="sng" kern="0" dirty="0">
              <a:solidFill>
                <a:srgbClr val="002060"/>
              </a:solidFill>
              <a:latin typeface="+mn-lt"/>
            </a:endParaRPr>
          </a:p>
          <a:p>
            <a:pPr marL="346558" indent="-346558">
              <a:lnSpc>
                <a:spcPct val="120000"/>
              </a:lnSpc>
              <a:buFont typeface="Arial" panose="020B0604020202020204" pitchFamily="34" charset="0"/>
              <a:buChar char="›"/>
            </a:pP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Principes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fondamentaux</a:t>
            </a:r>
            <a:endParaRPr lang="en-US" sz="2000" b="1" kern="0" dirty="0">
              <a:solidFill>
                <a:srgbClr val="002060"/>
              </a:solidFill>
              <a:latin typeface="+mn-lt"/>
            </a:endParaRPr>
          </a:p>
          <a:p>
            <a:pPr marL="346558" indent="-346558">
              <a:lnSpc>
                <a:spcPct val="120000"/>
              </a:lnSpc>
              <a:buFont typeface="Arial" panose="020B0604020202020204" pitchFamily="34" charset="0"/>
              <a:buChar char="›"/>
            </a:pP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Fonction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développement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 et adaptation</a:t>
            </a:r>
          </a:p>
          <a:p>
            <a:pPr marL="346558" indent="-346558">
              <a:lnSpc>
                <a:spcPct val="120000"/>
              </a:lnSpc>
              <a:buFont typeface="Arial" panose="020B0604020202020204" pitchFamily="34" charset="0"/>
              <a:buChar char="›"/>
            </a:pP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Bioméchanique</a:t>
            </a:r>
            <a:endParaRPr lang="en-US" sz="2000" b="1" kern="0" dirty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endParaRPr lang="en-US" sz="2000" b="1" kern="0" dirty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2000" kern="0" dirty="0">
                <a:solidFill>
                  <a:srgbClr val="002060"/>
                </a:solidFill>
                <a:latin typeface="+mn-lt"/>
              </a:rPr>
              <a:t>Abstraction &amp; </a:t>
            </a:r>
            <a:r>
              <a:rPr lang="en-US" sz="2000" kern="0" dirty="0" err="1">
                <a:solidFill>
                  <a:srgbClr val="002060"/>
                </a:solidFill>
                <a:latin typeface="+mn-lt"/>
              </a:rPr>
              <a:t>Analogie</a:t>
            </a:r>
            <a:endParaRPr lang="en-US" sz="2000" kern="0" dirty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endParaRPr lang="en-US" sz="2000" b="1" kern="0" dirty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2000" u="sng" kern="0" dirty="0">
                <a:solidFill>
                  <a:srgbClr val="002060"/>
                </a:solidFill>
                <a:latin typeface="+mn-lt"/>
              </a:rPr>
              <a:t>Application à des </a:t>
            </a:r>
            <a:r>
              <a:rPr lang="en-US" sz="2000" u="sng" kern="0" dirty="0" err="1">
                <a:solidFill>
                  <a:srgbClr val="002060"/>
                </a:solidFill>
                <a:latin typeface="+mn-lt"/>
              </a:rPr>
              <a:t>fondations</a:t>
            </a:r>
            <a:r>
              <a:rPr lang="en-US" sz="2000" u="sng" kern="0" dirty="0">
                <a:solidFill>
                  <a:srgbClr val="002060"/>
                </a:solidFill>
                <a:latin typeface="+mn-lt"/>
              </a:rPr>
              <a:t> de </a:t>
            </a:r>
            <a:r>
              <a:rPr lang="en-US" sz="2000" u="sng" kern="0" dirty="0" err="1">
                <a:solidFill>
                  <a:srgbClr val="002060"/>
                </a:solidFill>
                <a:latin typeface="+mn-lt"/>
              </a:rPr>
              <a:t>bâtiments</a:t>
            </a:r>
            <a:endParaRPr lang="en-US" sz="2000" u="sng" kern="0" dirty="0">
              <a:solidFill>
                <a:srgbClr val="002060"/>
              </a:solidFill>
              <a:latin typeface="+mn-lt"/>
            </a:endParaRPr>
          </a:p>
          <a:p>
            <a:pPr marL="346558" indent="-346558">
              <a:lnSpc>
                <a:spcPct val="120000"/>
              </a:lnSpc>
              <a:buFont typeface="Arial" panose="020B0604020202020204" pitchFamily="34" charset="0"/>
              <a:buChar char="›"/>
            </a:pP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Problèmes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 des </a:t>
            </a: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systèmes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traditionnels</a:t>
            </a:r>
            <a:endParaRPr lang="en-US" sz="2000" b="1" kern="0" dirty="0">
              <a:solidFill>
                <a:srgbClr val="002060"/>
              </a:solidFill>
              <a:latin typeface="+mn-lt"/>
            </a:endParaRPr>
          </a:p>
          <a:p>
            <a:pPr marL="346558" indent="-346558">
              <a:lnSpc>
                <a:spcPct val="120000"/>
              </a:lnSpc>
              <a:buFont typeface="Arial" panose="020B0604020202020204" pitchFamily="34" charset="0"/>
              <a:buChar char="›"/>
            </a:pP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Solutions </a:t>
            </a: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innovantes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actuelles</a:t>
            </a:r>
            <a:endParaRPr lang="en-US" sz="2000" b="1" kern="0" dirty="0">
              <a:solidFill>
                <a:srgbClr val="002060"/>
              </a:solidFill>
              <a:latin typeface="+mn-lt"/>
            </a:endParaRPr>
          </a:p>
          <a:p>
            <a:pPr marL="346558" indent="-346558">
              <a:lnSpc>
                <a:spcPct val="120000"/>
              </a:lnSpc>
              <a:buFont typeface="Arial" panose="020B0604020202020204" pitchFamily="34" charset="0"/>
              <a:buChar char="›"/>
            </a:pP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Concepts </a:t>
            </a: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inspirés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 des </a:t>
            </a:r>
            <a:r>
              <a:rPr lang="en-US" sz="2000" b="1" kern="0" dirty="0" err="1">
                <a:solidFill>
                  <a:srgbClr val="002060"/>
                </a:solidFill>
                <a:latin typeface="+mn-lt"/>
              </a:rPr>
              <a:t>racines</a:t>
            </a:r>
            <a:endParaRPr lang="en-US" sz="2000" b="1" kern="0" dirty="0">
              <a:solidFill>
                <a:srgbClr val="002060"/>
              </a:solidFill>
              <a:latin typeface="+mn-lt"/>
            </a:endParaRPr>
          </a:p>
          <a:p>
            <a:endParaRPr lang="en-US" sz="2000" kern="0" dirty="0">
              <a:solidFill>
                <a:srgbClr val="002060"/>
              </a:solidFill>
              <a:latin typeface="+mn-lt"/>
            </a:endParaRPr>
          </a:p>
          <a:p>
            <a:r>
              <a:rPr lang="en-US" sz="2000" kern="0" dirty="0">
                <a:solidFill>
                  <a:srgbClr val="002060"/>
                </a:solidFill>
                <a:latin typeface="+mn-lt"/>
              </a:rPr>
              <a:t>Discussion &amp; Conclusion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C6CE4807-85CA-46EA-AEDA-CF84762CE71B}"/>
              </a:ext>
            </a:extLst>
          </p:cNvPr>
          <p:cNvSpPr/>
          <p:nvPr/>
        </p:nvSpPr>
        <p:spPr>
          <a:xfrm>
            <a:off x="5564610" y="1019094"/>
            <a:ext cx="5507157" cy="1724907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5302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992E76-9B79-4B26-A6F1-BD8ABF43FB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45002"/>
          <a:stretch/>
        </p:blipFill>
        <p:spPr>
          <a:xfrm>
            <a:off x="5573486" y="2715990"/>
            <a:ext cx="6532757" cy="21297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2AF9CA6-BFFF-4EC8-B125-747B6C113733}"/>
              </a:ext>
            </a:extLst>
          </p:cNvPr>
          <p:cNvSpPr txBox="1">
            <a:spLocks/>
          </p:cNvSpPr>
          <p:nvPr/>
        </p:nvSpPr>
        <p:spPr>
          <a:xfrm>
            <a:off x="5827999" y="3336865"/>
            <a:ext cx="1626523" cy="646908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kern="0" dirty="0" err="1">
                <a:solidFill>
                  <a:schemeClr val="accent6"/>
                </a:solidFill>
                <a:latin typeface="+mn-lt"/>
              </a:rPr>
              <a:t>Stratégies</a:t>
            </a:r>
            <a:endParaRPr lang="en-US" sz="2400" b="1" kern="0" dirty="0">
              <a:solidFill>
                <a:schemeClr val="accent6"/>
              </a:solidFill>
              <a:latin typeface="+mn-lt"/>
            </a:endParaRPr>
          </a:p>
          <a:p>
            <a:pPr algn="ctr"/>
            <a:r>
              <a:rPr lang="en-US" sz="2400" b="1" kern="0" dirty="0">
                <a:solidFill>
                  <a:schemeClr val="accent6"/>
                </a:solidFill>
                <a:latin typeface="+mn-lt"/>
              </a:rPr>
              <a:t>des </a:t>
            </a:r>
            <a:r>
              <a:rPr lang="en-US" sz="2400" b="1" kern="0" dirty="0" err="1">
                <a:solidFill>
                  <a:schemeClr val="accent6"/>
                </a:solidFill>
                <a:latin typeface="+mn-lt"/>
              </a:rPr>
              <a:t>racines</a:t>
            </a:r>
            <a:endParaRPr lang="en-US" sz="2400" b="1" kern="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E7E886C-C06B-480C-BA2C-B16239642044}"/>
              </a:ext>
            </a:extLst>
          </p:cNvPr>
          <p:cNvSpPr txBox="1">
            <a:spLocks/>
          </p:cNvSpPr>
          <p:nvPr/>
        </p:nvSpPr>
        <p:spPr>
          <a:xfrm>
            <a:off x="7883348" y="3325190"/>
            <a:ext cx="1969215" cy="646908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kern="0" dirty="0" err="1">
                <a:solidFill>
                  <a:srgbClr val="002060"/>
                </a:solidFill>
                <a:latin typeface="+mn-lt"/>
              </a:rPr>
              <a:t>Principes</a:t>
            </a:r>
            <a:endParaRPr lang="en-US" sz="2400" b="1" kern="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US" sz="2400" b="1" kern="0" dirty="0" err="1">
                <a:solidFill>
                  <a:srgbClr val="002060"/>
                </a:solidFill>
                <a:latin typeface="+mn-lt"/>
              </a:rPr>
              <a:t>abstraits</a:t>
            </a:r>
            <a:endParaRPr lang="en-US" sz="2400" b="1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6586E56-660D-4824-A3A8-782A0B9B3B99}"/>
              </a:ext>
            </a:extLst>
          </p:cNvPr>
          <p:cNvSpPr txBox="1">
            <a:spLocks/>
          </p:cNvSpPr>
          <p:nvPr/>
        </p:nvSpPr>
        <p:spPr>
          <a:xfrm>
            <a:off x="9921405" y="3325190"/>
            <a:ext cx="2140234" cy="646908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kern="0" dirty="0" err="1">
                <a:solidFill>
                  <a:schemeClr val="accent2"/>
                </a:solidFill>
                <a:latin typeface="+mn-lt"/>
              </a:rPr>
              <a:t>Potentiel</a:t>
            </a:r>
            <a:r>
              <a:rPr lang="en-US" sz="2400" b="1" kern="0" dirty="0">
                <a:solidFill>
                  <a:schemeClr val="accent2"/>
                </a:solidFill>
                <a:latin typeface="+mn-lt"/>
              </a:rPr>
              <a:t> pour les </a:t>
            </a:r>
            <a:r>
              <a:rPr lang="en-US" sz="2400" b="1" kern="0" dirty="0" err="1">
                <a:solidFill>
                  <a:schemeClr val="accent2"/>
                </a:solidFill>
                <a:latin typeface="+mn-lt"/>
              </a:rPr>
              <a:t>fondations</a:t>
            </a:r>
            <a:endParaRPr lang="en-US" sz="2400" b="1" kern="0" dirty="0">
              <a:solidFill>
                <a:schemeClr val="accent2"/>
              </a:solidFill>
              <a:latin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882782-C3EA-4D0A-927F-5F7E74A7FD2E}"/>
              </a:ext>
            </a:extLst>
          </p:cNvPr>
          <p:cNvGrpSpPr/>
          <p:nvPr/>
        </p:nvGrpSpPr>
        <p:grpSpPr>
          <a:xfrm>
            <a:off x="9781758" y="3634499"/>
            <a:ext cx="141610" cy="251976"/>
            <a:chOff x="3201201" y="5130147"/>
            <a:chExt cx="640479" cy="1265200"/>
          </a:xfrm>
        </p:grpSpPr>
        <p:cxnSp>
          <p:nvCxnSpPr>
            <p:cNvPr id="25" name="Google Shape;244;p34">
              <a:extLst>
                <a:ext uri="{FF2B5EF4-FFF2-40B4-BE49-F238E27FC236}">
                  <a16:creationId xmlns:a16="http://schemas.microsoft.com/office/drawing/2014/main" id="{B17D9E7A-41E2-4C10-BCA1-C9F33E591FB5}"/>
                </a:ext>
              </a:extLst>
            </p:cNvPr>
            <p:cNvCxnSpPr>
              <a:cxnSpLocks/>
            </p:cNvCxnSpPr>
            <p:nvPr/>
          </p:nvCxnSpPr>
          <p:spPr>
            <a:xfrm>
              <a:off x="3208480" y="5130147"/>
              <a:ext cx="633200" cy="6332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45;p34">
              <a:extLst>
                <a:ext uri="{FF2B5EF4-FFF2-40B4-BE49-F238E27FC236}">
                  <a16:creationId xmlns:a16="http://schemas.microsoft.com/office/drawing/2014/main" id="{462CB89B-7B75-4CBA-9C57-7E4F76977A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1201" y="5763747"/>
              <a:ext cx="631600" cy="6316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9AE34F0-E6D9-44B9-A61D-5E72CBAC577E}"/>
              </a:ext>
            </a:extLst>
          </p:cNvPr>
          <p:cNvGrpSpPr/>
          <p:nvPr/>
        </p:nvGrpSpPr>
        <p:grpSpPr>
          <a:xfrm>
            <a:off x="7625035" y="3634499"/>
            <a:ext cx="141610" cy="251976"/>
            <a:chOff x="3201201" y="5130147"/>
            <a:chExt cx="640479" cy="1265200"/>
          </a:xfrm>
        </p:grpSpPr>
        <p:cxnSp>
          <p:nvCxnSpPr>
            <p:cNvPr id="28" name="Google Shape;244;p34">
              <a:extLst>
                <a:ext uri="{FF2B5EF4-FFF2-40B4-BE49-F238E27FC236}">
                  <a16:creationId xmlns:a16="http://schemas.microsoft.com/office/drawing/2014/main" id="{71E1517F-8A1D-4656-A5AE-3AB050684189}"/>
                </a:ext>
              </a:extLst>
            </p:cNvPr>
            <p:cNvCxnSpPr>
              <a:cxnSpLocks/>
            </p:cNvCxnSpPr>
            <p:nvPr/>
          </p:nvCxnSpPr>
          <p:spPr>
            <a:xfrm>
              <a:off x="3208480" y="5130147"/>
              <a:ext cx="633200" cy="6332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45;p34">
              <a:extLst>
                <a:ext uri="{FF2B5EF4-FFF2-40B4-BE49-F238E27FC236}">
                  <a16:creationId xmlns:a16="http://schemas.microsoft.com/office/drawing/2014/main" id="{71D96EB3-F2EB-4EA6-9BC0-B8BBF0D1B2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1201" y="5763747"/>
              <a:ext cx="631600" cy="6316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19DD9471-173D-4A86-B341-73F8C5D2F951}"/>
              </a:ext>
            </a:extLst>
          </p:cNvPr>
          <p:cNvSpPr/>
          <p:nvPr/>
        </p:nvSpPr>
        <p:spPr>
          <a:xfrm>
            <a:off x="5573486" y="2705422"/>
            <a:ext cx="6532759" cy="215717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86D9C50-B048-4B26-B741-6905A3F2AB2E}"/>
              </a:ext>
            </a:extLst>
          </p:cNvPr>
          <p:cNvCxnSpPr/>
          <p:nvPr/>
        </p:nvCxnSpPr>
        <p:spPr>
          <a:xfrm>
            <a:off x="340831" y="3644646"/>
            <a:ext cx="5232655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D2A973F7-AB1E-4F36-AB2D-CFA5B8E221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9216" y="5239888"/>
            <a:ext cx="743013" cy="1236618"/>
          </a:xfrm>
          <a:prstGeom prst="rect">
            <a:avLst/>
          </a:prstGeom>
        </p:spPr>
      </p:pic>
      <p:pic>
        <p:nvPicPr>
          <p:cNvPr id="51" name="Picture 50" descr="Diagram&#10;&#10;Description automatically generated">
            <a:extLst>
              <a:ext uri="{FF2B5EF4-FFF2-40B4-BE49-F238E27FC236}">
                <a16:creationId xmlns:a16="http://schemas.microsoft.com/office/drawing/2014/main" id="{9A5E4794-EC99-4B6F-B728-0F39B9FE09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8415" y="5239888"/>
            <a:ext cx="356140" cy="1236618"/>
          </a:xfrm>
          <a:prstGeom prst="rect">
            <a:avLst/>
          </a:prstGeom>
        </p:spPr>
      </p:pic>
      <p:pic>
        <p:nvPicPr>
          <p:cNvPr id="52" name="Picture 51" descr="Diagram&#10;&#10;Description automatically generated">
            <a:extLst>
              <a:ext uri="{FF2B5EF4-FFF2-40B4-BE49-F238E27FC236}">
                <a16:creationId xmlns:a16="http://schemas.microsoft.com/office/drawing/2014/main" id="{9CD8C5AF-9289-4ADE-B718-FE7774BC1E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660" y="5239889"/>
            <a:ext cx="1209898" cy="1236618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ADEA8E6-94AE-4BEF-AFEF-15126B87F345}"/>
              </a:ext>
            </a:extLst>
          </p:cNvPr>
          <p:cNvCxnSpPr>
            <a:cxnSpLocks/>
          </p:cNvCxnSpPr>
          <p:nvPr/>
        </p:nvCxnSpPr>
        <p:spPr>
          <a:xfrm>
            <a:off x="731520" y="5473445"/>
            <a:ext cx="3798614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Diagram&#10;&#10;Description automatically generated">
            <a:extLst>
              <a:ext uri="{FF2B5EF4-FFF2-40B4-BE49-F238E27FC236}">
                <a16:creationId xmlns:a16="http://schemas.microsoft.com/office/drawing/2014/main" id="{4A589764-4F5C-48E8-BBA9-86915BFA4E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8945" y="5180784"/>
            <a:ext cx="1322694" cy="131262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163E48D-B57B-4D58-B9B7-CC8F7242942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8707" y="5246235"/>
            <a:ext cx="981285" cy="1236618"/>
          </a:xfrm>
          <a:prstGeom prst="rect">
            <a:avLst/>
          </a:prstGeom>
        </p:spPr>
      </p:pic>
      <p:pic>
        <p:nvPicPr>
          <p:cNvPr id="60" name="Picture 59" descr="Diagram&#10;&#10;Description automatically generated">
            <a:extLst>
              <a:ext uri="{FF2B5EF4-FFF2-40B4-BE49-F238E27FC236}">
                <a16:creationId xmlns:a16="http://schemas.microsoft.com/office/drawing/2014/main" id="{31D94659-2A81-4A4A-9148-1E0393135E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4555" y="5239888"/>
            <a:ext cx="1168118" cy="1236618"/>
          </a:xfrm>
          <a:prstGeom prst="rect">
            <a:avLst/>
          </a:prstGeom>
        </p:spPr>
      </p:pic>
      <p:pic>
        <p:nvPicPr>
          <p:cNvPr id="61" name="Picture 60" descr="Diagram&#10;&#10;Description automatically generated">
            <a:extLst>
              <a:ext uri="{FF2B5EF4-FFF2-40B4-BE49-F238E27FC236}">
                <a16:creationId xmlns:a16="http://schemas.microsoft.com/office/drawing/2014/main" id="{E2397DF1-AAFE-4401-B36F-B4EA552A36F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8623" y="5239888"/>
            <a:ext cx="1255683" cy="1236618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0F9AA92C-0A73-4326-A80F-A369D6063C9A}"/>
              </a:ext>
            </a:extLst>
          </p:cNvPr>
          <p:cNvSpPr txBox="1"/>
          <p:nvPr/>
        </p:nvSpPr>
        <p:spPr>
          <a:xfrm>
            <a:off x="4569216" y="4950095"/>
            <a:ext cx="17245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Pénétration</a:t>
            </a:r>
            <a:endParaRPr lang="en-US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CD37EDB-03AF-46C7-B928-6690209BDD3C}"/>
              </a:ext>
            </a:extLst>
          </p:cNvPr>
          <p:cNvSpPr txBox="1"/>
          <p:nvPr/>
        </p:nvSpPr>
        <p:spPr>
          <a:xfrm>
            <a:off x="6483227" y="4950095"/>
            <a:ext cx="16109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kern="0" dirty="0">
                <a:solidFill>
                  <a:srgbClr val="002060"/>
                </a:solidFill>
              </a:rPr>
              <a:t>Support</a:t>
            </a:r>
            <a:r>
              <a:rPr lang="en-US" sz="1400" kern="0" dirty="0">
                <a:solidFill>
                  <a:srgbClr val="002060"/>
                </a:solidFill>
              </a:rPr>
              <a:t> </a:t>
            </a:r>
            <a:r>
              <a:rPr lang="en-US" sz="1400" kern="0" dirty="0" err="1">
                <a:solidFill>
                  <a:srgbClr val="002060"/>
                </a:solidFill>
              </a:rPr>
              <a:t>structurel</a:t>
            </a: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CE610D-5809-49E0-ABB2-2A1A5726357F}"/>
              </a:ext>
            </a:extLst>
          </p:cNvPr>
          <p:cNvSpPr txBox="1"/>
          <p:nvPr/>
        </p:nvSpPr>
        <p:spPr>
          <a:xfrm>
            <a:off x="8112660" y="4950095"/>
            <a:ext cx="24616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kern="0" dirty="0" err="1">
                <a:solidFill>
                  <a:srgbClr val="002060"/>
                </a:solidFill>
              </a:rPr>
              <a:t>Limite</a:t>
            </a:r>
            <a:r>
              <a:rPr lang="en-US" sz="1400" b="1" kern="0" dirty="0">
                <a:solidFill>
                  <a:srgbClr val="002060"/>
                </a:solidFill>
              </a:rPr>
              <a:t> </a:t>
            </a:r>
            <a:r>
              <a:rPr lang="en-US" sz="1400" b="1" kern="0" dirty="0" err="1">
                <a:solidFill>
                  <a:srgbClr val="002060"/>
                </a:solidFill>
              </a:rPr>
              <a:t>l’érosion</a:t>
            </a:r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1E278A8-20ED-4045-8B98-F269C0CEAECC}"/>
              </a:ext>
            </a:extLst>
          </p:cNvPr>
          <p:cNvSpPr txBox="1"/>
          <p:nvPr/>
        </p:nvSpPr>
        <p:spPr>
          <a:xfrm>
            <a:off x="10528521" y="4950095"/>
            <a:ext cx="16096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kern="0" dirty="0" err="1">
                <a:solidFill>
                  <a:srgbClr val="002060"/>
                </a:solidFill>
              </a:rPr>
              <a:t>Multifonctionnalité</a:t>
            </a:r>
            <a:endParaRPr lang="en-US" dirty="0"/>
          </a:p>
        </p:txBody>
      </p:sp>
      <p:pic>
        <p:nvPicPr>
          <p:cNvPr id="4" name="Grafik 7">
            <a:extLst>
              <a:ext uri="{FF2B5EF4-FFF2-40B4-BE49-F238E27FC236}">
                <a16:creationId xmlns:a16="http://schemas.microsoft.com/office/drawing/2014/main" id="{4E787BDB-A8AD-CC52-D662-8E348BCA53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08D608-778F-0406-6463-9DAAB3977B8F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5E1F6693-F60F-A775-8C0E-206A273FB9E7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4906380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II - </a:t>
            </a:r>
            <a:r>
              <a:rPr lang="en-US" sz="2300" i="1" kern="0" spc="300" dirty="0" err="1">
                <a:solidFill>
                  <a:srgbClr val="002060"/>
                </a:solidFill>
                <a:latin typeface="+mn-lt"/>
              </a:rPr>
              <a:t>Processus</a:t>
            </a:r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300" i="1" kern="0" spc="300" dirty="0" err="1">
                <a:solidFill>
                  <a:srgbClr val="002060"/>
                </a:solidFill>
                <a:latin typeface="+mn-lt"/>
              </a:rPr>
              <a:t>biomimétique</a:t>
            </a:r>
            <a:endParaRPr lang="en-US" sz="2300" i="1" kern="0" spc="3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3" name="Straight Connector 27">
            <a:extLst>
              <a:ext uri="{FF2B5EF4-FFF2-40B4-BE49-F238E27FC236}">
                <a16:creationId xmlns:a16="http://schemas.microsoft.com/office/drawing/2014/main" id="{EDA7B815-A767-7AFD-FEE4-3C76695C3AB3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4438682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68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7B5F535-89CC-442E-9A4F-B3A88D5D53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4685" y="3210088"/>
            <a:ext cx="2201896" cy="315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1FCB3A-565C-4D79-A233-F16FACD9F0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337" y="102324"/>
            <a:ext cx="4461449" cy="279633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A7ED6C1-A1E3-4488-B54C-4AB0FF285BF0}"/>
              </a:ext>
            </a:extLst>
          </p:cNvPr>
          <p:cNvSpPr/>
          <p:nvPr/>
        </p:nvSpPr>
        <p:spPr>
          <a:xfrm>
            <a:off x="10249579" y="2598483"/>
            <a:ext cx="17697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spc="1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Bengough et al., 2011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2BE632-9C5F-42A0-9079-56D09504E7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2270" y="3210088"/>
            <a:ext cx="2201896" cy="31516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FCCFA9-E07D-42FC-9C8D-2341399806E0}"/>
              </a:ext>
            </a:extLst>
          </p:cNvPr>
          <p:cNvSpPr/>
          <p:nvPr/>
        </p:nvSpPr>
        <p:spPr>
          <a:xfrm>
            <a:off x="5682977" y="1368247"/>
            <a:ext cx="351378" cy="369332"/>
          </a:xfrm>
          <a:prstGeom prst="rect">
            <a:avLst/>
          </a:prstGeom>
          <a:ln w="19050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chemeClr val="accent6"/>
                </a:solidFill>
                <a:latin typeface="Myriad Pro" panose="020B0503030403020204" pitchFamily="34" charset="0"/>
              </a:rPr>
              <a:t>1.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8AD3ACC-EA8F-B603-6CF9-42D21A046970}"/>
              </a:ext>
            </a:extLst>
          </p:cNvPr>
          <p:cNvSpPr txBox="1">
            <a:spLocks/>
          </p:cNvSpPr>
          <p:nvPr/>
        </p:nvSpPr>
        <p:spPr>
          <a:xfrm>
            <a:off x="298565" y="2175543"/>
            <a:ext cx="7007926" cy="3476316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1800" kern="0" dirty="0">
              <a:solidFill>
                <a:schemeClr val="accent6"/>
              </a:solidFill>
              <a:latin typeface="Myriad Pro" panose="020B0503030403020204" pitchFamily="34" charset="0"/>
            </a:endParaRPr>
          </a:p>
          <a:p>
            <a:pPr marL="529438" lvl="1" indent="-346558">
              <a:lnSpc>
                <a:spcPct val="200000"/>
              </a:lnSpc>
              <a:buFont typeface="+mj-lt"/>
              <a:buAutoNum type="arabicPeriod"/>
            </a:pPr>
            <a:r>
              <a:rPr lang="en-US" sz="1800" kern="0" dirty="0" err="1">
                <a:solidFill>
                  <a:schemeClr val="accent6"/>
                </a:solidFill>
                <a:latin typeface="Myriad Pro" panose="020B0503030403020204" pitchFamily="34" charset="0"/>
                <a:cs typeface="+mn-cs"/>
              </a:rPr>
              <a:t>Pénétration</a:t>
            </a:r>
            <a:r>
              <a:rPr lang="en-US" sz="1800" kern="0" dirty="0">
                <a:solidFill>
                  <a:schemeClr val="accent6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  <a:latin typeface="Myriad Pro" panose="020B0503030403020204" pitchFamily="34" charset="0"/>
                <a:cs typeface="+mn-cs"/>
              </a:rPr>
              <a:t>autonome</a:t>
            </a:r>
            <a:r>
              <a:rPr lang="en-US" sz="1800" kern="0" dirty="0">
                <a:solidFill>
                  <a:schemeClr val="accent6"/>
                </a:solidFill>
                <a:latin typeface="Myriad Pro" panose="020B0503030403020204" pitchFamily="34" charset="0"/>
                <a:cs typeface="+mn-cs"/>
              </a:rPr>
              <a:t> des pointes</a:t>
            </a:r>
            <a:endParaRPr lang="en-US" sz="1800" b="0" kern="0" dirty="0">
              <a:solidFill>
                <a:schemeClr val="accent6"/>
              </a:solidFill>
              <a:latin typeface="Myriad Pro" panose="020B0503030403020204" pitchFamily="34" charset="0"/>
              <a:cs typeface="+mn-cs"/>
            </a:endParaRPr>
          </a:p>
          <a:p>
            <a:pPr marL="529438" lvl="1" indent="-346558">
              <a:lnSpc>
                <a:spcPct val="200000"/>
              </a:lnSpc>
              <a:buFont typeface="+mj-lt"/>
              <a:buAutoNum type="arabicPeriod"/>
            </a:pPr>
            <a:r>
              <a:rPr lang="en-US" sz="180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Système</a:t>
            </a:r>
            <a:r>
              <a:rPr lang="en-US" sz="180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ramifié</a:t>
            </a:r>
            <a:r>
              <a:rPr lang="en-US" sz="180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b="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augmentant</a:t>
            </a:r>
            <a:r>
              <a:rPr lang="en-US" sz="1800" b="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la surface </a:t>
            </a:r>
            <a:r>
              <a:rPr lang="en-US" sz="1800" b="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portante</a:t>
            </a:r>
            <a:endParaRPr lang="en-US" sz="1800" b="0" kern="0" dirty="0">
              <a:solidFill>
                <a:srgbClr val="002060"/>
              </a:solidFill>
              <a:latin typeface="Myriad Pro" panose="020B0503030403020204" pitchFamily="34" charset="0"/>
              <a:cs typeface="+mn-cs"/>
            </a:endParaRPr>
          </a:p>
          <a:p>
            <a:pPr marL="529438" lvl="1" indent="-346558">
              <a:lnSpc>
                <a:spcPct val="200000"/>
              </a:lnSpc>
              <a:buFont typeface="+mj-lt"/>
              <a:buAutoNum type="arabicPeriod"/>
            </a:pPr>
            <a:r>
              <a:rPr lang="en-US" sz="180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Friction</a:t>
            </a:r>
            <a:r>
              <a:rPr lang="en-US" sz="1800" b="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b="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intégrée</a:t>
            </a:r>
            <a:r>
              <a:rPr lang="en-US" sz="1800" b="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dans le design</a:t>
            </a:r>
          </a:p>
          <a:p>
            <a:pPr marL="529438" lvl="1" indent="-346558">
              <a:lnSpc>
                <a:spcPct val="200000"/>
              </a:lnSpc>
              <a:buFont typeface="+mj-lt"/>
              <a:buAutoNum type="arabicPeriod"/>
            </a:pPr>
            <a:r>
              <a:rPr lang="en-US" sz="180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Multifonctionnalité</a:t>
            </a:r>
            <a:r>
              <a:rPr lang="en-US" sz="180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b="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au sein </a:t>
            </a:r>
            <a:r>
              <a:rPr lang="en-US" sz="1800" b="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d’une</a:t>
            </a:r>
            <a:r>
              <a:rPr lang="en-US" sz="1800" b="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b="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même</a:t>
            </a:r>
            <a:r>
              <a:rPr lang="en-US" sz="1800" b="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b="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anatomie</a:t>
            </a:r>
            <a:endParaRPr lang="en-US" sz="1800" kern="0" dirty="0">
              <a:solidFill>
                <a:srgbClr val="002060"/>
              </a:solidFill>
              <a:latin typeface="Myriad Pro" panose="020B0503030403020204" pitchFamily="34" charset="0"/>
              <a:cs typeface="+mn-cs"/>
            </a:endParaRPr>
          </a:p>
          <a:p>
            <a:pPr marL="529438" lvl="1" indent="-346558">
              <a:lnSpc>
                <a:spcPct val="200000"/>
              </a:lnSpc>
              <a:buFont typeface="+mj-lt"/>
              <a:buAutoNum type="arabicPeriod"/>
            </a:pPr>
            <a:r>
              <a:rPr lang="en-US" sz="180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Adaptation </a:t>
            </a:r>
            <a:r>
              <a:rPr lang="en-US" sz="180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dynamique</a:t>
            </a:r>
            <a:r>
              <a:rPr lang="en-US" sz="180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b="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à </a:t>
            </a:r>
            <a:r>
              <a:rPr lang="en-US" sz="1800" b="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l’environnement</a:t>
            </a:r>
            <a:endParaRPr lang="en-US" sz="1800" b="0" kern="0" dirty="0">
              <a:solidFill>
                <a:srgbClr val="002060"/>
              </a:solidFill>
              <a:latin typeface="Myriad Pro" panose="020B0503030403020204" pitchFamily="34" charset="0"/>
              <a:cs typeface="+mn-cs"/>
            </a:endParaRPr>
          </a:p>
          <a:p>
            <a:pPr marL="529438" lvl="1" indent="-346558">
              <a:lnSpc>
                <a:spcPct val="200000"/>
              </a:lnSpc>
              <a:buFont typeface="+mj-lt"/>
              <a:buAutoNum type="arabicPeriod"/>
            </a:pPr>
            <a:r>
              <a:rPr lang="en-US" sz="180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Autoréparation</a:t>
            </a:r>
            <a:r>
              <a:rPr lang="en-US" sz="1800" b="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et </a:t>
            </a:r>
            <a:r>
              <a:rPr lang="en-US" sz="1800" b="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décomposition</a:t>
            </a:r>
            <a:r>
              <a:rPr lang="en-US" sz="1800" b="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b="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programmée</a:t>
            </a:r>
            <a:r>
              <a:rPr lang="en-US" sz="1800" b="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</a:t>
            </a:r>
          </a:p>
          <a:p>
            <a:pPr marL="529438" lvl="1" indent="-346558">
              <a:lnSpc>
                <a:spcPct val="150000"/>
              </a:lnSpc>
              <a:buFont typeface="Arial" panose="020B0604020202020204" pitchFamily="34" charset="0"/>
              <a:buChar char="›"/>
            </a:pPr>
            <a:endParaRPr lang="en-US" sz="400" b="0" kern="0" dirty="0">
              <a:solidFill>
                <a:schemeClr val="accent6"/>
              </a:solidFill>
              <a:latin typeface="Myriad Pro" panose="020B0503030403020204" pitchFamily="34" charset="0"/>
              <a:cs typeface="+mn-cs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83E7AC9D-8E48-F082-F897-CC061E9EDC0A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9955041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II - </a:t>
            </a:r>
            <a:r>
              <a:rPr lang="fr-FR" sz="2300" i="1" kern="0" spc="300" dirty="0">
                <a:solidFill>
                  <a:srgbClr val="002060"/>
                </a:solidFill>
                <a:latin typeface="+mn-lt"/>
              </a:rPr>
              <a:t>Stratégies d’intérêt</a:t>
            </a:r>
            <a:endParaRPr lang="en-US" sz="2300" i="1" kern="0" spc="3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F38BA0A0-41F7-3F76-1326-DBC94FC91C5A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373396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49DA664-09A3-025F-48E7-8AB67B69B82E}"/>
              </a:ext>
            </a:extLst>
          </p:cNvPr>
          <p:cNvSpPr txBox="1">
            <a:spLocks/>
          </p:cNvSpPr>
          <p:nvPr/>
        </p:nvSpPr>
        <p:spPr>
          <a:xfrm>
            <a:off x="1233714" y="1206141"/>
            <a:ext cx="2901405" cy="695826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kern="0" dirty="0">
                <a:solidFill>
                  <a:srgbClr val="002060"/>
                </a:solidFill>
                <a:latin typeface="+mn-lt"/>
              </a:rPr>
              <a:t>Pour les </a:t>
            </a:r>
            <a:r>
              <a:rPr lang="en-US" sz="2400" kern="0" dirty="0" err="1">
                <a:solidFill>
                  <a:srgbClr val="002060"/>
                </a:solidFill>
                <a:latin typeface="+mn-lt"/>
              </a:rPr>
              <a:t>fondations</a:t>
            </a:r>
            <a:r>
              <a:rPr lang="en-US" sz="2400" kern="0" dirty="0">
                <a:solidFill>
                  <a:srgbClr val="002060"/>
                </a:solidFill>
                <a:latin typeface="+mn-lt"/>
              </a:rPr>
              <a:t> de </a:t>
            </a:r>
            <a:r>
              <a:rPr lang="en-US" sz="2400" kern="0" dirty="0" err="1">
                <a:solidFill>
                  <a:srgbClr val="002060"/>
                </a:solidFill>
                <a:latin typeface="+mn-lt"/>
              </a:rPr>
              <a:t>bâtiments</a:t>
            </a:r>
            <a:endParaRPr lang="en-US" sz="2400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CACC7B-76C5-FCFC-43D8-F6FF7F6E74DD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613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9B9482E-118A-49AD-B698-FF89A0C93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661" y="347821"/>
            <a:ext cx="1503635" cy="6477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F45B70-AE0B-4B9F-ACB6-B72D20024012}"/>
              </a:ext>
            </a:extLst>
          </p:cNvPr>
          <p:cNvSpPr/>
          <p:nvPr/>
        </p:nvSpPr>
        <p:spPr>
          <a:xfrm>
            <a:off x="9287508" y="6220998"/>
            <a:ext cx="21903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i="1" spc="1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Jonkers &amp; Schlangen, 2007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DA4A9A-18DF-4CA5-B671-F16E5A277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437" y="2377440"/>
            <a:ext cx="3423434" cy="3813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F5DC8C-4B22-4F24-AB1F-941EC2DAD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321" y="56506"/>
            <a:ext cx="3549600" cy="2437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BD23C9-C666-4B11-8D36-ABE2596027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913" y="4642297"/>
            <a:ext cx="1732886" cy="18732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DED5B5-03F2-491A-8E85-0D10C978AC9F}"/>
              </a:ext>
            </a:extLst>
          </p:cNvPr>
          <p:cNvSpPr/>
          <p:nvPr/>
        </p:nvSpPr>
        <p:spPr>
          <a:xfrm>
            <a:off x="4666913" y="6217550"/>
            <a:ext cx="21903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i="1" spc="1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Nicoll &amp; Ray, 1996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2FB771-BD78-4F0C-ACD8-E612F7177DF2}"/>
              </a:ext>
            </a:extLst>
          </p:cNvPr>
          <p:cNvSpPr/>
          <p:nvPr/>
        </p:nvSpPr>
        <p:spPr>
          <a:xfrm>
            <a:off x="6413743" y="2556291"/>
            <a:ext cx="351378" cy="369332"/>
          </a:xfrm>
          <a:prstGeom prst="rect">
            <a:avLst/>
          </a:prstGeom>
          <a:ln w="19050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chemeClr val="accent6"/>
                </a:solidFill>
                <a:latin typeface="Myriad Pro" panose="020B0503030403020204" pitchFamily="34" charset="0"/>
              </a:rPr>
              <a:t>5.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ABDE58-2993-4FD7-83F1-067C62675B3C}"/>
              </a:ext>
            </a:extLst>
          </p:cNvPr>
          <p:cNvSpPr/>
          <p:nvPr/>
        </p:nvSpPr>
        <p:spPr>
          <a:xfrm>
            <a:off x="10185465" y="1803565"/>
            <a:ext cx="351378" cy="369332"/>
          </a:xfrm>
          <a:prstGeom prst="rect">
            <a:avLst/>
          </a:prstGeom>
          <a:ln w="19050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chemeClr val="accent6"/>
                </a:solidFill>
                <a:latin typeface="Myriad Pro" panose="020B0503030403020204" pitchFamily="34" charset="0"/>
              </a:rPr>
              <a:t>6.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693E80-FD6C-4A3A-8794-C79165398A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7218" y="2520700"/>
            <a:ext cx="1657024" cy="2035769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8745FFA-4C33-40AC-A59C-4F3BF95341FE}"/>
              </a:ext>
            </a:extLst>
          </p:cNvPr>
          <p:cNvSpPr txBox="1">
            <a:spLocks/>
          </p:cNvSpPr>
          <p:nvPr/>
        </p:nvSpPr>
        <p:spPr>
          <a:xfrm>
            <a:off x="298565" y="2175543"/>
            <a:ext cx="7007926" cy="3476316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1800" kern="0" dirty="0">
              <a:solidFill>
                <a:schemeClr val="accent6"/>
              </a:solidFill>
              <a:latin typeface="Myriad Pro" panose="020B0503030403020204" pitchFamily="34" charset="0"/>
            </a:endParaRPr>
          </a:p>
          <a:p>
            <a:pPr marL="529438" lvl="1" indent="-346558">
              <a:lnSpc>
                <a:spcPct val="200000"/>
              </a:lnSpc>
              <a:buFont typeface="+mj-lt"/>
              <a:buAutoNum type="arabicPeriod"/>
            </a:pPr>
            <a:r>
              <a:rPr lang="en-US" sz="180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Pénétration</a:t>
            </a:r>
            <a:r>
              <a:rPr lang="en-US" sz="180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autonome</a:t>
            </a:r>
            <a:r>
              <a:rPr lang="en-US" sz="180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des pointes</a:t>
            </a:r>
            <a:endParaRPr lang="en-US" sz="1800" b="0" kern="0" dirty="0">
              <a:solidFill>
                <a:srgbClr val="002060"/>
              </a:solidFill>
              <a:latin typeface="Myriad Pro" panose="020B0503030403020204" pitchFamily="34" charset="0"/>
              <a:cs typeface="+mn-cs"/>
            </a:endParaRPr>
          </a:p>
          <a:p>
            <a:pPr marL="529438" lvl="1" indent="-346558">
              <a:lnSpc>
                <a:spcPct val="200000"/>
              </a:lnSpc>
              <a:buFont typeface="+mj-lt"/>
              <a:buAutoNum type="arabicPeriod"/>
            </a:pPr>
            <a:r>
              <a:rPr lang="en-US" sz="180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Système</a:t>
            </a:r>
            <a:r>
              <a:rPr lang="en-US" sz="180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ramifié</a:t>
            </a:r>
            <a:r>
              <a:rPr lang="en-US" sz="180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b="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augmentant</a:t>
            </a:r>
            <a:r>
              <a:rPr lang="en-US" sz="1800" b="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la surface </a:t>
            </a:r>
            <a:r>
              <a:rPr lang="en-US" sz="1800" b="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portante</a:t>
            </a:r>
            <a:endParaRPr lang="en-US" sz="1800" b="0" kern="0" dirty="0">
              <a:solidFill>
                <a:srgbClr val="002060"/>
              </a:solidFill>
              <a:latin typeface="Myriad Pro" panose="020B0503030403020204" pitchFamily="34" charset="0"/>
              <a:cs typeface="+mn-cs"/>
            </a:endParaRPr>
          </a:p>
          <a:p>
            <a:pPr marL="529438" lvl="1" indent="-346558">
              <a:lnSpc>
                <a:spcPct val="200000"/>
              </a:lnSpc>
              <a:buFont typeface="+mj-lt"/>
              <a:buAutoNum type="arabicPeriod"/>
            </a:pPr>
            <a:r>
              <a:rPr lang="en-US" sz="180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Friction</a:t>
            </a:r>
            <a:r>
              <a:rPr lang="en-US" sz="1800" b="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b="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intégrée</a:t>
            </a:r>
            <a:r>
              <a:rPr lang="en-US" sz="1800" b="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dans le design</a:t>
            </a:r>
          </a:p>
          <a:p>
            <a:pPr marL="529438" lvl="1" indent="-346558">
              <a:lnSpc>
                <a:spcPct val="200000"/>
              </a:lnSpc>
              <a:buFont typeface="+mj-lt"/>
              <a:buAutoNum type="arabicPeriod"/>
            </a:pPr>
            <a:r>
              <a:rPr lang="en-US" sz="180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Multifonctionnalité</a:t>
            </a:r>
            <a:r>
              <a:rPr lang="en-US" sz="180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b="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au sein </a:t>
            </a:r>
            <a:r>
              <a:rPr lang="en-US" sz="1800" b="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d’une</a:t>
            </a:r>
            <a:r>
              <a:rPr lang="en-US" sz="1800" b="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b="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même</a:t>
            </a:r>
            <a:r>
              <a:rPr lang="en-US" sz="1800" b="0" kern="0" dirty="0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b="0" kern="0" dirty="0" err="1">
                <a:solidFill>
                  <a:srgbClr val="002060"/>
                </a:solidFill>
                <a:latin typeface="Myriad Pro" panose="020B0503030403020204" pitchFamily="34" charset="0"/>
                <a:cs typeface="+mn-cs"/>
              </a:rPr>
              <a:t>anatomie</a:t>
            </a:r>
            <a:endParaRPr lang="en-US" sz="1800" kern="0" dirty="0">
              <a:solidFill>
                <a:srgbClr val="002060"/>
              </a:solidFill>
              <a:latin typeface="Myriad Pro" panose="020B0503030403020204" pitchFamily="34" charset="0"/>
              <a:cs typeface="+mn-cs"/>
            </a:endParaRPr>
          </a:p>
          <a:p>
            <a:pPr marL="529438" lvl="1" indent="-346558">
              <a:lnSpc>
                <a:spcPct val="200000"/>
              </a:lnSpc>
              <a:buFont typeface="+mj-lt"/>
              <a:buAutoNum type="arabicPeriod"/>
            </a:pPr>
            <a:r>
              <a:rPr lang="en-US" sz="1800" kern="0" dirty="0">
                <a:solidFill>
                  <a:schemeClr val="accent6"/>
                </a:solidFill>
                <a:latin typeface="Myriad Pro" panose="020B0503030403020204" pitchFamily="34" charset="0"/>
                <a:cs typeface="+mn-cs"/>
              </a:rPr>
              <a:t>Adaptation </a:t>
            </a:r>
            <a:r>
              <a:rPr lang="en-US" sz="1800" kern="0" dirty="0" err="1">
                <a:solidFill>
                  <a:schemeClr val="accent6"/>
                </a:solidFill>
                <a:latin typeface="Myriad Pro" panose="020B0503030403020204" pitchFamily="34" charset="0"/>
                <a:cs typeface="+mn-cs"/>
              </a:rPr>
              <a:t>dynamique</a:t>
            </a:r>
            <a:r>
              <a:rPr lang="en-US" sz="1800" kern="0" dirty="0">
                <a:solidFill>
                  <a:schemeClr val="accent6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b="0" kern="0" dirty="0">
                <a:solidFill>
                  <a:schemeClr val="accent6"/>
                </a:solidFill>
                <a:latin typeface="Myriad Pro" panose="020B0503030403020204" pitchFamily="34" charset="0"/>
                <a:cs typeface="+mn-cs"/>
              </a:rPr>
              <a:t>à </a:t>
            </a:r>
            <a:r>
              <a:rPr lang="en-US" sz="1800" b="0" kern="0" dirty="0" err="1">
                <a:solidFill>
                  <a:schemeClr val="accent6"/>
                </a:solidFill>
                <a:latin typeface="Myriad Pro" panose="020B0503030403020204" pitchFamily="34" charset="0"/>
                <a:cs typeface="+mn-cs"/>
              </a:rPr>
              <a:t>l’environnement</a:t>
            </a:r>
            <a:endParaRPr lang="en-US" sz="1800" b="0" kern="0" dirty="0">
              <a:solidFill>
                <a:schemeClr val="accent6"/>
              </a:solidFill>
              <a:latin typeface="Myriad Pro" panose="020B0503030403020204" pitchFamily="34" charset="0"/>
              <a:cs typeface="+mn-cs"/>
            </a:endParaRPr>
          </a:p>
          <a:p>
            <a:pPr marL="529438" lvl="1" indent="-346558">
              <a:lnSpc>
                <a:spcPct val="200000"/>
              </a:lnSpc>
              <a:buFont typeface="+mj-lt"/>
              <a:buAutoNum type="arabicPeriod"/>
            </a:pPr>
            <a:r>
              <a:rPr lang="en-US" sz="1800" kern="0" dirty="0" err="1">
                <a:solidFill>
                  <a:schemeClr val="accent6"/>
                </a:solidFill>
                <a:latin typeface="Myriad Pro" panose="020B0503030403020204" pitchFamily="34" charset="0"/>
                <a:cs typeface="+mn-cs"/>
              </a:rPr>
              <a:t>Autoréparation</a:t>
            </a:r>
            <a:r>
              <a:rPr lang="en-US" sz="1800" b="0" kern="0" dirty="0">
                <a:solidFill>
                  <a:schemeClr val="accent6"/>
                </a:solidFill>
                <a:latin typeface="Myriad Pro" panose="020B0503030403020204" pitchFamily="34" charset="0"/>
                <a:cs typeface="+mn-cs"/>
              </a:rPr>
              <a:t> et </a:t>
            </a:r>
            <a:r>
              <a:rPr lang="en-US" sz="1800" b="0" kern="0" dirty="0" err="1">
                <a:solidFill>
                  <a:schemeClr val="accent6"/>
                </a:solidFill>
                <a:latin typeface="Myriad Pro" panose="020B0503030403020204" pitchFamily="34" charset="0"/>
                <a:cs typeface="+mn-cs"/>
              </a:rPr>
              <a:t>décomposition</a:t>
            </a:r>
            <a:r>
              <a:rPr lang="en-US" sz="1800" b="0" kern="0" dirty="0">
                <a:solidFill>
                  <a:schemeClr val="accent6"/>
                </a:solidFill>
                <a:latin typeface="Myriad Pro" panose="020B0503030403020204" pitchFamily="34" charset="0"/>
                <a:cs typeface="+mn-cs"/>
              </a:rPr>
              <a:t> </a:t>
            </a:r>
            <a:r>
              <a:rPr lang="en-US" sz="1800" b="0" kern="0" dirty="0" err="1">
                <a:solidFill>
                  <a:schemeClr val="accent6"/>
                </a:solidFill>
                <a:latin typeface="Myriad Pro" panose="020B0503030403020204" pitchFamily="34" charset="0"/>
                <a:cs typeface="+mn-cs"/>
              </a:rPr>
              <a:t>programmée</a:t>
            </a:r>
            <a:r>
              <a:rPr lang="en-US" sz="1800" b="0" kern="0" dirty="0">
                <a:solidFill>
                  <a:schemeClr val="accent6"/>
                </a:solidFill>
                <a:latin typeface="Myriad Pro" panose="020B0503030403020204" pitchFamily="34" charset="0"/>
                <a:cs typeface="+mn-cs"/>
              </a:rPr>
              <a:t> </a:t>
            </a:r>
          </a:p>
          <a:p>
            <a:pPr marL="529438" lvl="1" indent="-346558">
              <a:lnSpc>
                <a:spcPct val="150000"/>
              </a:lnSpc>
              <a:buFont typeface="Arial" panose="020B0604020202020204" pitchFamily="34" charset="0"/>
              <a:buChar char="›"/>
            </a:pPr>
            <a:endParaRPr lang="en-US" sz="400" b="0" kern="0" dirty="0">
              <a:solidFill>
                <a:schemeClr val="accent6"/>
              </a:solidFill>
              <a:latin typeface="Myriad Pro" panose="020B0503030403020204" pitchFamily="34" charset="0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80443B-1795-CDDD-D09A-9692B79B6CCB}"/>
              </a:ext>
            </a:extLst>
          </p:cNvPr>
          <p:cNvSpPr/>
          <p:nvPr/>
        </p:nvSpPr>
        <p:spPr>
          <a:xfrm>
            <a:off x="0" y="65552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Thibaut Houette   -   </a:t>
            </a:r>
            <a:r>
              <a:rPr lang="fr-FR" sz="1200" i="1" spc="3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 des fondations de bâtiments inspirées des racines d’arbres   -   Biome+   -   18 juillet 2023</a:t>
            </a:r>
            <a:endParaRPr lang="en-US" sz="1200" i="1" spc="3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27FA15C-4FF2-124E-7241-7D20EA602891}"/>
              </a:ext>
            </a:extLst>
          </p:cNvPr>
          <p:cNvSpPr txBox="1">
            <a:spLocks/>
          </p:cNvSpPr>
          <p:nvPr/>
        </p:nvSpPr>
        <p:spPr>
          <a:xfrm>
            <a:off x="1233714" y="1206141"/>
            <a:ext cx="2901405" cy="695826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>
              <a:defRPr sz="26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>
              <a:defRPr sz="2600" i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kern="0" dirty="0">
                <a:solidFill>
                  <a:srgbClr val="002060"/>
                </a:solidFill>
                <a:latin typeface="+mn-lt"/>
              </a:rPr>
              <a:t>Pour les </a:t>
            </a:r>
            <a:r>
              <a:rPr lang="en-US" sz="2400" kern="0" dirty="0" err="1">
                <a:solidFill>
                  <a:srgbClr val="002060"/>
                </a:solidFill>
                <a:latin typeface="+mn-lt"/>
              </a:rPr>
              <a:t>fondations</a:t>
            </a:r>
            <a:r>
              <a:rPr lang="en-US" sz="2400" kern="0" dirty="0">
                <a:solidFill>
                  <a:srgbClr val="002060"/>
                </a:solidFill>
                <a:latin typeface="+mn-lt"/>
              </a:rPr>
              <a:t> de </a:t>
            </a:r>
            <a:r>
              <a:rPr lang="en-US" sz="2400" kern="0" dirty="0" err="1">
                <a:solidFill>
                  <a:srgbClr val="002060"/>
                </a:solidFill>
                <a:latin typeface="+mn-lt"/>
              </a:rPr>
              <a:t>bâtiments</a:t>
            </a:r>
            <a:endParaRPr lang="en-US" sz="2400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7CCC29E-5721-5CB7-59EC-9F0B5A059962}"/>
              </a:ext>
            </a:extLst>
          </p:cNvPr>
          <p:cNvSpPr txBox="1">
            <a:spLocks/>
          </p:cNvSpPr>
          <p:nvPr/>
        </p:nvSpPr>
        <p:spPr>
          <a:xfrm>
            <a:off x="427620" y="459704"/>
            <a:ext cx="9955041" cy="423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300" i="1" kern="0" spc="300" dirty="0">
                <a:solidFill>
                  <a:srgbClr val="002060"/>
                </a:solidFill>
                <a:latin typeface="+mn-lt"/>
              </a:rPr>
              <a:t>II - </a:t>
            </a:r>
            <a:r>
              <a:rPr lang="fr-FR" sz="2300" i="1" kern="0" spc="300" dirty="0">
                <a:solidFill>
                  <a:srgbClr val="002060"/>
                </a:solidFill>
                <a:latin typeface="+mn-lt"/>
              </a:rPr>
              <a:t>Stratégies d’intérêt</a:t>
            </a:r>
            <a:endParaRPr lang="en-US" sz="2300" i="1" kern="0" spc="3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8BD6433C-8175-C278-1A69-E16ED381BE92}"/>
              </a:ext>
            </a:extLst>
          </p:cNvPr>
          <p:cNvCxnSpPr>
            <a:cxnSpLocks/>
          </p:cNvCxnSpPr>
          <p:nvPr/>
        </p:nvCxnSpPr>
        <p:spPr>
          <a:xfrm>
            <a:off x="496389" y="857510"/>
            <a:ext cx="373396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673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1815</Words>
  <Application>Microsoft Office PowerPoint</Application>
  <PresentationFormat>Grand écran</PresentationFormat>
  <Paragraphs>375</Paragraphs>
  <Slides>31</Slides>
  <Notes>31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Myriad Pro</vt:lpstr>
      <vt:lpstr>Segoe UI</vt:lpstr>
      <vt:lpstr>Symbol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Thibaut</dc:creator>
  <cp:lastModifiedBy>Thibaut HOUETTE (Ceebios)</cp:lastModifiedBy>
  <cp:revision>394</cp:revision>
  <dcterms:created xsi:type="dcterms:W3CDTF">2021-03-30T00:08:22Z</dcterms:created>
  <dcterms:modified xsi:type="dcterms:W3CDTF">2023-07-18T08:49:45Z</dcterms:modified>
</cp:coreProperties>
</file>