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4" r:id="rId2"/>
  </p:sldMasterIdLst>
  <p:notesMasterIdLst>
    <p:notesMasterId r:id="rId19"/>
  </p:notesMasterIdLst>
  <p:sldIdLst>
    <p:sldId id="256" r:id="rId3"/>
    <p:sldId id="258" r:id="rId4"/>
    <p:sldId id="419" r:id="rId5"/>
    <p:sldId id="418" r:id="rId6"/>
    <p:sldId id="273" r:id="rId7"/>
    <p:sldId id="1347" r:id="rId8"/>
    <p:sldId id="277" r:id="rId9"/>
    <p:sldId id="1170" r:id="rId10"/>
    <p:sldId id="1349" r:id="rId11"/>
    <p:sldId id="422" r:id="rId12"/>
    <p:sldId id="1348" r:id="rId13"/>
    <p:sldId id="410" r:id="rId14"/>
    <p:sldId id="423" r:id="rId15"/>
    <p:sldId id="424" r:id="rId16"/>
    <p:sldId id="416" r:id="rId17"/>
    <p:sldId id="271" r:id="rId18"/>
  </p:sldIdLst>
  <p:sldSz cx="18288000" cy="10287000"/>
  <p:notesSz cx="6858000" cy="9144000"/>
  <p:embeddedFontLst>
    <p:embeddedFont>
      <p:font typeface="Aileron" panose="020B0604020202020204" charset="0"/>
      <p:regular r:id="rId20"/>
    </p:embeddedFont>
    <p:embeddedFont>
      <p:font typeface="Aileron Bold" panose="020B0604020202020204" charset="0"/>
      <p:regular r:id="rId21"/>
      <p:bold r:id="rId22"/>
    </p:embeddedFont>
    <p:embeddedFont>
      <p:font typeface="Bebas Neue" panose="020B0606020202050201" pitchFamily="34" charset="0"/>
      <p:regular r:id="rId23"/>
    </p:embeddedFont>
    <p:embeddedFont>
      <p:font typeface="Brittany" panose="020B0604020202020204" charset="0"/>
      <p:regular r:id="rId24"/>
    </p:embeddedFont>
    <p:embeddedFont>
      <p:font typeface="Montserrat Light Bold" panose="020B0604020202020204" charset="0"/>
      <p:regular r:id="rId25"/>
      <p:bold r:id="rId26"/>
    </p:embeddedFont>
    <p:embeddedFont>
      <p:font typeface="Open Sans" panose="020B0606030504020204" pitchFamily="34" charset="0"/>
      <p:regular r:id="rId27"/>
      <p:bold r:id="rId28"/>
      <p:italic r:id="rId29"/>
      <p:boldItalic r:id="rId30"/>
    </p:embeddedFont>
    <p:embeddedFont>
      <p:font typeface="Open Sauce" panose="020B0604020202020204" charset="0"/>
      <p:regular r:id="rId31"/>
    </p:embeddedFont>
    <p:embeddedFont>
      <p:font typeface="Open Sauce Bold" panose="020B0604020202020204" charset="0"/>
      <p:regular r:id="rId32"/>
      <p:bold r:id="rId33"/>
    </p:embeddedFont>
    <p:embeddedFont>
      <p:font typeface="Tahoma" panose="020B0604030504040204" pitchFamily="34" charset="0"/>
      <p:regular r:id="rId3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A606F1-14C2-3A41-990D-E8837BD97578}" v="396" dt="2024-04-23T15:48:35.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45" autoAdjust="0"/>
    <p:restoredTop sz="94699" autoAdjust="0"/>
  </p:normalViewPr>
  <p:slideViewPr>
    <p:cSldViewPr>
      <p:cViewPr varScale="1">
        <p:scale>
          <a:sx n="42" d="100"/>
          <a:sy n="42" d="100"/>
        </p:scale>
        <p:origin x="1032"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s>
</file>

<file path=ppt/diagrams/_rels/data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ata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fr.vikidia.org/wiki/Pollution" TargetMode="External"/></Relationships>
</file>

<file path=ppt/diagrams/_rels/drawing1.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fr.vikidia.org/wiki/Pollution"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9A3105-5057-42A4-ACEC-F40879D28352}" type="doc">
      <dgm:prSet loTypeId="urn:microsoft.com/office/officeart/2018/2/layout/IconLabelList" loCatId="icon" qsTypeId="urn:microsoft.com/office/officeart/2005/8/quickstyle/simple1" qsCatId="simple" csTypeId="urn:microsoft.com/office/officeart/2005/8/colors/colorful5" csCatId="colorful" phldr="1"/>
      <dgm:spPr/>
      <dgm:t>
        <a:bodyPr/>
        <a:lstStyle/>
        <a:p>
          <a:endParaRPr lang="en-US"/>
        </a:p>
      </dgm:t>
    </dgm:pt>
    <dgm:pt modelId="{0C762B16-3ED3-4815-A899-951B5C0CF3D5}">
      <dgm:prSet/>
      <dgm:spPr/>
      <dgm:t>
        <a:bodyPr/>
        <a:lstStyle/>
        <a:p>
          <a:pPr>
            <a:lnSpc>
              <a:spcPct val="100000"/>
            </a:lnSpc>
          </a:pPr>
          <a:r>
            <a:rPr lang="fr-FR" dirty="0"/>
            <a:t>Le transport, c’est 32% des GES de la France</a:t>
          </a:r>
          <a:endParaRPr lang="en-US" dirty="0"/>
        </a:p>
      </dgm:t>
    </dgm:pt>
    <dgm:pt modelId="{3DCB376C-A41B-43CB-A6CC-80203BA4D6CA}" type="parTrans" cxnId="{62E9340F-2E47-4ABE-AC92-2E02EBBE790A}">
      <dgm:prSet/>
      <dgm:spPr/>
      <dgm:t>
        <a:bodyPr/>
        <a:lstStyle/>
        <a:p>
          <a:endParaRPr lang="en-US"/>
        </a:p>
      </dgm:t>
    </dgm:pt>
    <dgm:pt modelId="{7501B9E5-58F7-4B59-AECD-0AACFEEB99B3}" type="sibTrans" cxnId="{62E9340F-2E47-4ABE-AC92-2E02EBBE790A}">
      <dgm:prSet/>
      <dgm:spPr/>
      <dgm:t>
        <a:bodyPr/>
        <a:lstStyle/>
        <a:p>
          <a:endParaRPr lang="en-US"/>
        </a:p>
      </dgm:t>
    </dgm:pt>
    <dgm:pt modelId="{21797ABF-0F60-4113-8DB6-4FCB1E9FE974}">
      <dgm:prSet/>
      <dgm:spPr/>
      <dgm:t>
        <a:bodyPr/>
        <a:lstStyle/>
        <a:p>
          <a:pPr>
            <a:lnSpc>
              <a:spcPct val="100000"/>
            </a:lnSpc>
          </a:pPr>
          <a:r>
            <a:rPr lang="fr-FR"/>
            <a:t>Un secteur très dépendant des énergies fossiles</a:t>
          </a:r>
          <a:endParaRPr lang="en-US"/>
        </a:p>
      </dgm:t>
    </dgm:pt>
    <dgm:pt modelId="{D042ED7E-19E9-4B93-9BA9-61367F4416A2}" type="parTrans" cxnId="{F6065253-8223-4159-8653-09980C61E6D1}">
      <dgm:prSet/>
      <dgm:spPr/>
      <dgm:t>
        <a:bodyPr/>
        <a:lstStyle/>
        <a:p>
          <a:endParaRPr lang="en-US"/>
        </a:p>
      </dgm:t>
    </dgm:pt>
    <dgm:pt modelId="{7A121C39-E8D8-44A9-9665-9F32E8525130}" type="sibTrans" cxnId="{F6065253-8223-4159-8653-09980C61E6D1}">
      <dgm:prSet/>
      <dgm:spPr/>
      <dgm:t>
        <a:bodyPr/>
        <a:lstStyle/>
        <a:p>
          <a:endParaRPr lang="en-US"/>
        </a:p>
      </dgm:t>
    </dgm:pt>
    <dgm:pt modelId="{09A3ECC8-4F1F-43D8-AAAA-2585BDE417EF}">
      <dgm:prSet/>
      <dgm:spPr/>
      <dgm:t>
        <a:bodyPr/>
        <a:lstStyle/>
        <a:p>
          <a:pPr>
            <a:lnSpc>
              <a:spcPct val="100000"/>
            </a:lnSpc>
          </a:pPr>
          <a:r>
            <a:rPr lang="fr-FR"/>
            <a:t>90% des marchandises en France sont transportées par la route</a:t>
          </a:r>
          <a:endParaRPr lang="en-US"/>
        </a:p>
      </dgm:t>
    </dgm:pt>
    <dgm:pt modelId="{D5BC57BF-4E34-4AD2-91EE-7F6CFD739660}" type="parTrans" cxnId="{A096C4D2-028F-4C74-9455-0E24010FAFF7}">
      <dgm:prSet/>
      <dgm:spPr/>
      <dgm:t>
        <a:bodyPr/>
        <a:lstStyle/>
        <a:p>
          <a:endParaRPr lang="en-US"/>
        </a:p>
      </dgm:t>
    </dgm:pt>
    <dgm:pt modelId="{F15E3115-1571-406C-9A2E-88262EE44A74}" type="sibTrans" cxnId="{A096C4D2-028F-4C74-9455-0E24010FAFF7}">
      <dgm:prSet/>
      <dgm:spPr/>
      <dgm:t>
        <a:bodyPr/>
        <a:lstStyle/>
        <a:p>
          <a:endParaRPr lang="en-US"/>
        </a:p>
      </dgm:t>
    </dgm:pt>
    <dgm:pt modelId="{2B9E9AE1-C1B6-453A-BCBF-3EBB7CBBB394}">
      <dgm:prSet/>
      <dgm:spPr/>
      <dgm:t>
        <a:bodyPr/>
        <a:lstStyle/>
        <a:p>
          <a:pPr>
            <a:lnSpc>
              <a:spcPct val="100000"/>
            </a:lnSpc>
          </a:pPr>
          <a:r>
            <a:rPr lang="fr-FR" dirty="0"/>
            <a:t>Paris a 3 jours de réserves alimentaires</a:t>
          </a:r>
          <a:endParaRPr lang="en-US" dirty="0"/>
        </a:p>
      </dgm:t>
    </dgm:pt>
    <dgm:pt modelId="{ECEB26B6-7C14-4B53-B00A-928925201F5F}" type="parTrans" cxnId="{F0A85B0B-E61A-4364-A637-5440E005BAE8}">
      <dgm:prSet/>
      <dgm:spPr/>
      <dgm:t>
        <a:bodyPr/>
        <a:lstStyle/>
        <a:p>
          <a:endParaRPr lang="en-US"/>
        </a:p>
      </dgm:t>
    </dgm:pt>
    <dgm:pt modelId="{21E87CEA-E325-4504-94E7-F890373D4A32}" type="sibTrans" cxnId="{F0A85B0B-E61A-4364-A637-5440E005BAE8}">
      <dgm:prSet/>
      <dgm:spPr/>
      <dgm:t>
        <a:bodyPr/>
        <a:lstStyle/>
        <a:p>
          <a:endParaRPr lang="en-US"/>
        </a:p>
      </dgm:t>
    </dgm:pt>
    <dgm:pt modelId="{4C496971-C8EB-EC44-A637-73BD9EC2BADF}">
      <dgm:prSet/>
      <dgm:spPr/>
      <dgm:t>
        <a:bodyPr/>
        <a:lstStyle/>
        <a:p>
          <a:pPr>
            <a:lnSpc>
              <a:spcPct val="100000"/>
            </a:lnSpc>
          </a:pPr>
          <a:r>
            <a:rPr lang="fr-FR" noProof="0" dirty="0"/>
            <a:t>54% des GES du transport sont issus par la voiture individuelle</a:t>
          </a:r>
        </a:p>
      </dgm:t>
    </dgm:pt>
    <dgm:pt modelId="{5A1DFC9F-2B00-E143-B049-1BDB4AD3CA6E}" type="parTrans" cxnId="{47D9FF2C-E248-924A-A379-E115740EB3A5}">
      <dgm:prSet/>
      <dgm:spPr/>
      <dgm:t>
        <a:bodyPr/>
        <a:lstStyle/>
        <a:p>
          <a:endParaRPr lang="fr-FR"/>
        </a:p>
      </dgm:t>
    </dgm:pt>
    <dgm:pt modelId="{297B829F-83FE-E144-83FB-29E874BB38F7}" type="sibTrans" cxnId="{47D9FF2C-E248-924A-A379-E115740EB3A5}">
      <dgm:prSet/>
      <dgm:spPr/>
      <dgm:t>
        <a:bodyPr/>
        <a:lstStyle/>
        <a:p>
          <a:endParaRPr lang="fr-FR"/>
        </a:p>
      </dgm:t>
    </dgm:pt>
    <dgm:pt modelId="{D4E7BA4E-893C-4FA5-A4FA-7BC190D8588F}" type="pres">
      <dgm:prSet presAssocID="{D09A3105-5057-42A4-ACEC-F40879D28352}" presName="root" presStyleCnt="0">
        <dgm:presLayoutVars>
          <dgm:dir/>
          <dgm:resizeHandles val="exact"/>
        </dgm:presLayoutVars>
      </dgm:prSet>
      <dgm:spPr/>
    </dgm:pt>
    <dgm:pt modelId="{E54EF2E9-0C89-4CEF-A83F-F01924746A03}" type="pres">
      <dgm:prSet presAssocID="{0C762B16-3ED3-4815-A899-951B5C0CF3D5}" presName="compNode" presStyleCnt="0"/>
      <dgm:spPr/>
    </dgm:pt>
    <dgm:pt modelId="{DD34C3E3-CAF8-42BB-8A79-1A612622F5B7}" type="pres">
      <dgm:prSet presAssocID="{0C762B16-3ED3-4815-A899-951B5C0CF3D5}" presName="iconRect" presStyleLbl="nod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Double itinéraire avec un chemin avec un remplissage uni"/>
        </a:ext>
      </dgm:extLst>
    </dgm:pt>
    <dgm:pt modelId="{525FD7C0-894C-41F5-A2A7-22073705AE23}" type="pres">
      <dgm:prSet presAssocID="{0C762B16-3ED3-4815-A899-951B5C0CF3D5}" presName="spaceRect" presStyleCnt="0"/>
      <dgm:spPr/>
    </dgm:pt>
    <dgm:pt modelId="{7D80A8DC-02BD-4DBA-9A0D-DDFA511D124E}" type="pres">
      <dgm:prSet presAssocID="{0C762B16-3ED3-4815-A899-951B5C0CF3D5}" presName="textRect" presStyleLbl="revTx" presStyleIdx="0" presStyleCnt="5">
        <dgm:presLayoutVars>
          <dgm:chMax val="1"/>
          <dgm:chPref val="1"/>
        </dgm:presLayoutVars>
      </dgm:prSet>
      <dgm:spPr/>
    </dgm:pt>
    <dgm:pt modelId="{0E41120E-5D3B-42C6-A7C8-3EDB6EFBF2B8}" type="pres">
      <dgm:prSet presAssocID="{7501B9E5-58F7-4B59-AECD-0AACFEEB99B3}" presName="sibTrans" presStyleCnt="0"/>
      <dgm:spPr/>
    </dgm:pt>
    <dgm:pt modelId="{A8A09EDA-A331-9C4A-A17D-75504D0AE7F1}" type="pres">
      <dgm:prSet presAssocID="{4C496971-C8EB-EC44-A637-73BD9EC2BADF}" presName="compNode" presStyleCnt="0"/>
      <dgm:spPr/>
    </dgm:pt>
    <dgm:pt modelId="{A86C5D51-F8CD-8C49-A476-7953F70750C7}" type="pres">
      <dgm:prSet presAssocID="{4C496971-C8EB-EC44-A637-73BD9EC2BADF}" presName="iconRect" presStyleLbl="nod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Voiture avec un remplissage uni"/>
        </a:ext>
      </dgm:extLst>
    </dgm:pt>
    <dgm:pt modelId="{0D989C3F-E7EA-B744-9C52-D2CB28452AEC}" type="pres">
      <dgm:prSet presAssocID="{4C496971-C8EB-EC44-A637-73BD9EC2BADF}" presName="spaceRect" presStyleCnt="0"/>
      <dgm:spPr/>
    </dgm:pt>
    <dgm:pt modelId="{9E06F7CF-75D1-AF46-A273-6811BDA31322}" type="pres">
      <dgm:prSet presAssocID="{4C496971-C8EB-EC44-A637-73BD9EC2BADF}" presName="textRect" presStyleLbl="revTx" presStyleIdx="1" presStyleCnt="5">
        <dgm:presLayoutVars>
          <dgm:chMax val="1"/>
          <dgm:chPref val="1"/>
        </dgm:presLayoutVars>
      </dgm:prSet>
      <dgm:spPr/>
    </dgm:pt>
    <dgm:pt modelId="{17CDD7D3-3932-DA4D-A25D-9AAC5D4DD664}" type="pres">
      <dgm:prSet presAssocID="{297B829F-83FE-E144-83FB-29E874BB38F7}" presName="sibTrans" presStyleCnt="0"/>
      <dgm:spPr/>
    </dgm:pt>
    <dgm:pt modelId="{2FF7B0FF-7998-4C33-B471-EDDE7E275DB1}" type="pres">
      <dgm:prSet presAssocID="{21797ABF-0F60-4113-8DB6-4FCB1E9FE974}" presName="compNode" presStyleCnt="0"/>
      <dgm:spPr/>
    </dgm:pt>
    <dgm:pt modelId="{D57C6D77-BED3-4FBA-A7B5-A8E0EB15F701}" type="pres">
      <dgm:prSet presAssocID="{21797ABF-0F60-4113-8DB6-4FCB1E9FE974}" presName="iconRect" presStyleLbl="nod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ril de pétrole avec un remplissage uni"/>
        </a:ext>
      </dgm:extLst>
    </dgm:pt>
    <dgm:pt modelId="{D9C8F540-396B-46EA-AF4A-275216857547}" type="pres">
      <dgm:prSet presAssocID="{21797ABF-0F60-4113-8DB6-4FCB1E9FE974}" presName="spaceRect" presStyleCnt="0"/>
      <dgm:spPr/>
    </dgm:pt>
    <dgm:pt modelId="{3E9343BF-D1C9-43FA-A4AB-E9A201BCEB97}" type="pres">
      <dgm:prSet presAssocID="{21797ABF-0F60-4113-8DB6-4FCB1E9FE974}" presName="textRect" presStyleLbl="revTx" presStyleIdx="2" presStyleCnt="5">
        <dgm:presLayoutVars>
          <dgm:chMax val="1"/>
          <dgm:chPref val="1"/>
        </dgm:presLayoutVars>
      </dgm:prSet>
      <dgm:spPr/>
    </dgm:pt>
    <dgm:pt modelId="{185DB535-3393-4B16-A5CA-2653148D248E}" type="pres">
      <dgm:prSet presAssocID="{7A121C39-E8D8-44A9-9665-9F32E8525130}" presName="sibTrans" presStyleCnt="0"/>
      <dgm:spPr/>
    </dgm:pt>
    <dgm:pt modelId="{48E7A6F7-57C3-41AB-9682-AAC691555CE4}" type="pres">
      <dgm:prSet presAssocID="{09A3ECC8-4F1F-43D8-AAAA-2585BDE417EF}" presName="compNode" presStyleCnt="0"/>
      <dgm:spPr/>
    </dgm:pt>
    <dgm:pt modelId="{4E59159C-D8BE-487B-9A4C-370DA68F8A0F}" type="pres">
      <dgm:prSet presAssocID="{09A3ECC8-4F1F-43D8-AAAA-2585BDE417E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amion"/>
        </a:ext>
      </dgm:extLst>
    </dgm:pt>
    <dgm:pt modelId="{3A526F44-981C-4E50-B5A6-3019102DF0C1}" type="pres">
      <dgm:prSet presAssocID="{09A3ECC8-4F1F-43D8-AAAA-2585BDE417EF}" presName="spaceRect" presStyleCnt="0"/>
      <dgm:spPr/>
    </dgm:pt>
    <dgm:pt modelId="{D3E383A6-111E-4DAA-A9DF-B74A3C0EF85F}" type="pres">
      <dgm:prSet presAssocID="{09A3ECC8-4F1F-43D8-AAAA-2585BDE417EF}" presName="textRect" presStyleLbl="revTx" presStyleIdx="3" presStyleCnt="5">
        <dgm:presLayoutVars>
          <dgm:chMax val="1"/>
          <dgm:chPref val="1"/>
        </dgm:presLayoutVars>
      </dgm:prSet>
      <dgm:spPr/>
    </dgm:pt>
    <dgm:pt modelId="{6C86D0AB-2D5D-4482-83A0-026ECF6D7ACA}" type="pres">
      <dgm:prSet presAssocID="{F15E3115-1571-406C-9A2E-88262EE44A74}" presName="sibTrans" presStyleCnt="0"/>
      <dgm:spPr/>
    </dgm:pt>
    <dgm:pt modelId="{B1BC14B0-01C6-4A32-AAD0-1BF9422C69D8}" type="pres">
      <dgm:prSet presAssocID="{2B9E9AE1-C1B6-453A-BCBF-3EBB7CBBB394}" presName="compNode" presStyleCnt="0"/>
      <dgm:spPr/>
    </dgm:pt>
    <dgm:pt modelId="{5247C06B-D7D4-4B0B-9AC6-80D9628B6714}" type="pres">
      <dgm:prSet presAssocID="{2B9E9AE1-C1B6-453A-BCBF-3EBB7CBBB394}"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omme avec un remplissage uni"/>
        </a:ext>
      </dgm:extLst>
    </dgm:pt>
    <dgm:pt modelId="{C9049A68-30B3-4C4C-BDDF-DCE9B131328F}" type="pres">
      <dgm:prSet presAssocID="{2B9E9AE1-C1B6-453A-BCBF-3EBB7CBBB394}" presName="spaceRect" presStyleCnt="0"/>
      <dgm:spPr/>
    </dgm:pt>
    <dgm:pt modelId="{5212921D-6881-43EB-896E-8329EA622427}" type="pres">
      <dgm:prSet presAssocID="{2B9E9AE1-C1B6-453A-BCBF-3EBB7CBBB394}" presName="textRect" presStyleLbl="revTx" presStyleIdx="4" presStyleCnt="5">
        <dgm:presLayoutVars>
          <dgm:chMax val="1"/>
          <dgm:chPref val="1"/>
        </dgm:presLayoutVars>
      </dgm:prSet>
      <dgm:spPr/>
    </dgm:pt>
  </dgm:ptLst>
  <dgm:cxnLst>
    <dgm:cxn modelId="{129FE803-9C41-43FB-B602-5B945946E6E8}" type="presOf" srcId="{D09A3105-5057-42A4-ACEC-F40879D28352}" destId="{D4E7BA4E-893C-4FA5-A4FA-7BC190D8588F}" srcOrd="0" destOrd="0" presId="urn:microsoft.com/office/officeart/2018/2/layout/IconLabelList"/>
    <dgm:cxn modelId="{F0A85B0B-E61A-4364-A637-5440E005BAE8}" srcId="{D09A3105-5057-42A4-ACEC-F40879D28352}" destId="{2B9E9AE1-C1B6-453A-BCBF-3EBB7CBBB394}" srcOrd="4" destOrd="0" parTransId="{ECEB26B6-7C14-4B53-B00A-928925201F5F}" sibTransId="{21E87CEA-E325-4504-94E7-F890373D4A32}"/>
    <dgm:cxn modelId="{62E9340F-2E47-4ABE-AC92-2E02EBBE790A}" srcId="{D09A3105-5057-42A4-ACEC-F40879D28352}" destId="{0C762B16-3ED3-4815-A899-951B5C0CF3D5}" srcOrd="0" destOrd="0" parTransId="{3DCB376C-A41B-43CB-A6CC-80203BA4D6CA}" sibTransId="{7501B9E5-58F7-4B59-AECD-0AACFEEB99B3}"/>
    <dgm:cxn modelId="{10AE9716-42A8-43F2-A5C1-711DF5646415}" type="presOf" srcId="{0C762B16-3ED3-4815-A899-951B5C0CF3D5}" destId="{7D80A8DC-02BD-4DBA-9A0D-DDFA511D124E}" srcOrd="0" destOrd="0" presId="urn:microsoft.com/office/officeart/2018/2/layout/IconLabelList"/>
    <dgm:cxn modelId="{47D9FF2C-E248-924A-A379-E115740EB3A5}" srcId="{D09A3105-5057-42A4-ACEC-F40879D28352}" destId="{4C496971-C8EB-EC44-A637-73BD9EC2BADF}" srcOrd="1" destOrd="0" parTransId="{5A1DFC9F-2B00-E143-B049-1BDB4AD3CA6E}" sibTransId="{297B829F-83FE-E144-83FB-29E874BB38F7}"/>
    <dgm:cxn modelId="{82D0D233-6384-406D-8F95-4F3402907ADE}" type="presOf" srcId="{21797ABF-0F60-4113-8DB6-4FCB1E9FE974}" destId="{3E9343BF-D1C9-43FA-A4AB-E9A201BCEB97}" srcOrd="0" destOrd="0" presId="urn:microsoft.com/office/officeart/2018/2/layout/IconLabelList"/>
    <dgm:cxn modelId="{F6065253-8223-4159-8653-09980C61E6D1}" srcId="{D09A3105-5057-42A4-ACEC-F40879D28352}" destId="{21797ABF-0F60-4113-8DB6-4FCB1E9FE974}" srcOrd="2" destOrd="0" parTransId="{D042ED7E-19E9-4B93-9BA9-61367F4416A2}" sibTransId="{7A121C39-E8D8-44A9-9665-9F32E8525130}"/>
    <dgm:cxn modelId="{C3D623C0-5C52-334B-AF81-968BE9E3D871}" type="presOf" srcId="{4C496971-C8EB-EC44-A637-73BD9EC2BADF}" destId="{9E06F7CF-75D1-AF46-A273-6811BDA31322}" srcOrd="0" destOrd="0" presId="urn:microsoft.com/office/officeart/2018/2/layout/IconLabelList"/>
    <dgm:cxn modelId="{A096C4D2-028F-4C74-9455-0E24010FAFF7}" srcId="{D09A3105-5057-42A4-ACEC-F40879D28352}" destId="{09A3ECC8-4F1F-43D8-AAAA-2585BDE417EF}" srcOrd="3" destOrd="0" parTransId="{D5BC57BF-4E34-4AD2-91EE-7F6CFD739660}" sibTransId="{F15E3115-1571-406C-9A2E-88262EE44A74}"/>
    <dgm:cxn modelId="{755D45F9-0BC6-4C94-BDD4-0DD62994E159}" type="presOf" srcId="{2B9E9AE1-C1B6-453A-BCBF-3EBB7CBBB394}" destId="{5212921D-6881-43EB-896E-8329EA622427}" srcOrd="0" destOrd="0" presId="urn:microsoft.com/office/officeart/2018/2/layout/IconLabelList"/>
    <dgm:cxn modelId="{D8BDDEFB-20FD-49B2-9C9A-A032B72337F8}" type="presOf" srcId="{09A3ECC8-4F1F-43D8-AAAA-2585BDE417EF}" destId="{D3E383A6-111E-4DAA-A9DF-B74A3C0EF85F}" srcOrd="0" destOrd="0" presId="urn:microsoft.com/office/officeart/2018/2/layout/IconLabelList"/>
    <dgm:cxn modelId="{B04817B3-9445-4D42-937C-F2D1137B24EE}" type="presParOf" srcId="{D4E7BA4E-893C-4FA5-A4FA-7BC190D8588F}" destId="{E54EF2E9-0C89-4CEF-A83F-F01924746A03}" srcOrd="0" destOrd="0" presId="urn:microsoft.com/office/officeart/2018/2/layout/IconLabelList"/>
    <dgm:cxn modelId="{D1E6784C-C5C0-4052-BC15-23757CF439FC}" type="presParOf" srcId="{E54EF2E9-0C89-4CEF-A83F-F01924746A03}" destId="{DD34C3E3-CAF8-42BB-8A79-1A612622F5B7}" srcOrd="0" destOrd="0" presId="urn:microsoft.com/office/officeart/2018/2/layout/IconLabelList"/>
    <dgm:cxn modelId="{6CE0810C-AAAE-48C7-B11A-2F758503694A}" type="presParOf" srcId="{E54EF2E9-0C89-4CEF-A83F-F01924746A03}" destId="{525FD7C0-894C-41F5-A2A7-22073705AE23}" srcOrd="1" destOrd="0" presId="urn:microsoft.com/office/officeart/2018/2/layout/IconLabelList"/>
    <dgm:cxn modelId="{C1807821-C28C-4CDD-9102-8E8B0A9E334A}" type="presParOf" srcId="{E54EF2E9-0C89-4CEF-A83F-F01924746A03}" destId="{7D80A8DC-02BD-4DBA-9A0D-DDFA511D124E}" srcOrd="2" destOrd="0" presId="urn:microsoft.com/office/officeart/2018/2/layout/IconLabelList"/>
    <dgm:cxn modelId="{335A5350-6ACE-486B-9B3D-18486129C684}" type="presParOf" srcId="{D4E7BA4E-893C-4FA5-A4FA-7BC190D8588F}" destId="{0E41120E-5D3B-42C6-A7C8-3EDB6EFBF2B8}" srcOrd="1" destOrd="0" presId="urn:microsoft.com/office/officeart/2018/2/layout/IconLabelList"/>
    <dgm:cxn modelId="{69149580-60C4-3047-9F21-349D3A35BA28}" type="presParOf" srcId="{D4E7BA4E-893C-4FA5-A4FA-7BC190D8588F}" destId="{A8A09EDA-A331-9C4A-A17D-75504D0AE7F1}" srcOrd="2" destOrd="0" presId="urn:microsoft.com/office/officeart/2018/2/layout/IconLabelList"/>
    <dgm:cxn modelId="{94332C3B-8838-CF4D-B967-706C8C6E7BDE}" type="presParOf" srcId="{A8A09EDA-A331-9C4A-A17D-75504D0AE7F1}" destId="{A86C5D51-F8CD-8C49-A476-7953F70750C7}" srcOrd="0" destOrd="0" presId="urn:microsoft.com/office/officeart/2018/2/layout/IconLabelList"/>
    <dgm:cxn modelId="{C7297CFA-F6F4-2B4D-9D04-B5F33051F427}" type="presParOf" srcId="{A8A09EDA-A331-9C4A-A17D-75504D0AE7F1}" destId="{0D989C3F-E7EA-B744-9C52-D2CB28452AEC}" srcOrd="1" destOrd="0" presId="urn:microsoft.com/office/officeart/2018/2/layout/IconLabelList"/>
    <dgm:cxn modelId="{12A3F449-439B-0B4D-A7E7-3F910DE442B9}" type="presParOf" srcId="{A8A09EDA-A331-9C4A-A17D-75504D0AE7F1}" destId="{9E06F7CF-75D1-AF46-A273-6811BDA31322}" srcOrd="2" destOrd="0" presId="urn:microsoft.com/office/officeart/2018/2/layout/IconLabelList"/>
    <dgm:cxn modelId="{2AA75649-EFA4-CC41-8A8F-D201F9737E47}" type="presParOf" srcId="{D4E7BA4E-893C-4FA5-A4FA-7BC190D8588F}" destId="{17CDD7D3-3932-DA4D-A25D-9AAC5D4DD664}" srcOrd="3" destOrd="0" presId="urn:microsoft.com/office/officeart/2018/2/layout/IconLabelList"/>
    <dgm:cxn modelId="{C393D922-9705-45F6-8EC8-CC66FF96F7FB}" type="presParOf" srcId="{D4E7BA4E-893C-4FA5-A4FA-7BC190D8588F}" destId="{2FF7B0FF-7998-4C33-B471-EDDE7E275DB1}" srcOrd="4" destOrd="0" presId="urn:microsoft.com/office/officeart/2018/2/layout/IconLabelList"/>
    <dgm:cxn modelId="{45F3B81E-BBF8-493F-B4A7-4388E74166E8}" type="presParOf" srcId="{2FF7B0FF-7998-4C33-B471-EDDE7E275DB1}" destId="{D57C6D77-BED3-4FBA-A7B5-A8E0EB15F701}" srcOrd="0" destOrd="0" presId="urn:microsoft.com/office/officeart/2018/2/layout/IconLabelList"/>
    <dgm:cxn modelId="{42C6D38E-271A-46CB-BD63-DED57052C2B9}" type="presParOf" srcId="{2FF7B0FF-7998-4C33-B471-EDDE7E275DB1}" destId="{D9C8F540-396B-46EA-AF4A-275216857547}" srcOrd="1" destOrd="0" presId="urn:microsoft.com/office/officeart/2018/2/layout/IconLabelList"/>
    <dgm:cxn modelId="{52B208B0-B24D-4C95-A93B-DB5C9D13DC47}" type="presParOf" srcId="{2FF7B0FF-7998-4C33-B471-EDDE7E275DB1}" destId="{3E9343BF-D1C9-43FA-A4AB-E9A201BCEB97}" srcOrd="2" destOrd="0" presId="urn:microsoft.com/office/officeart/2018/2/layout/IconLabelList"/>
    <dgm:cxn modelId="{6EA2C8BC-1B76-4CD0-9F53-175F47A6784A}" type="presParOf" srcId="{D4E7BA4E-893C-4FA5-A4FA-7BC190D8588F}" destId="{185DB535-3393-4B16-A5CA-2653148D248E}" srcOrd="5" destOrd="0" presId="urn:microsoft.com/office/officeart/2018/2/layout/IconLabelList"/>
    <dgm:cxn modelId="{188F1BEB-1976-4B35-AFDD-7F3EB4BD9C7F}" type="presParOf" srcId="{D4E7BA4E-893C-4FA5-A4FA-7BC190D8588F}" destId="{48E7A6F7-57C3-41AB-9682-AAC691555CE4}" srcOrd="6" destOrd="0" presId="urn:microsoft.com/office/officeart/2018/2/layout/IconLabelList"/>
    <dgm:cxn modelId="{044A2704-5E38-4071-80CC-2BB37D198F97}" type="presParOf" srcId="{48E7A6F7-57C3-41AB-9682-AAC691555CE4}" destId="{4E59159C-D8BE-487B-9A4C-370DA68F8A0F}" srcOrd="0" destOrd="0" presId="urn:microsoft.com/office/officeart/2018/2/layout/IconLabelList"/>
    <dgm:cxn modelId="{85C69ED2-E718-45B7-82AA-022419C8E49A}" type="presParOf" srcId="{48E7A6F7-57C3-41AB-9682-AAC691555CE4}" destId="{3A526F44-981C-4E50-B5A6-3019102DF0C1}" srcOrd="1" destOrd="0" presId="urn:microsoft.com/office/officeart/2018/2/layout/IconLabelList"/>
    <dgm:cxn modelId="{6FA8D85A-D7DD-45E5-A151-7907B7BC6201}" type="presParOf" srcId="{48E7A6F7-57C3-41AB-9682-AAC691555CE4}" destId="{D3E383A6-111E-4DAA-A9DF-B74A3C0EF85F}" srcOrd="2" destOrd="0" presId="urn:microsoft.com/office/officeart/2018/2/layout/IconLabelList"/>
    <dgm:cxn modelId="{60B8BF42-3352-40AE-AF22-67748F66302D}" type="presParOf" srcId="{D4E7BA4E-893C-4FA5-A4FA-7BC190D8588F}" destId="{6C86D0AB-2D5D-4482-83A0-026ECF6D7ACA}" srcOrd="7" destOrd="0" presId="urn:microsoft.com/office/officeart/2018/2/layout/IconLabelList"/>
    <dgm:cxn modelId="{3E6089BE-8275-4E5F-8A44-5E4B8615D2A2}" type="presParOf" srcId="{D4E7BA4E-893C-4FA5-A4FA-7BC190D8588F}" destId="{B1BC14B0-01C6-4A32-AAD0-1BF9422C69D8}" srcOrd="8" destOrd="0" presId="urn:microsoft.com/office/officeart/2018/2/layout/IconLabelList"/>
    <dgm:cxn modelId="{8C7817FB-8AFC-492B-A7AB-551496633BB2}" type="presParOf" srcId="{B1BC14B0-01C6-4A32-AAD0-1BF9422C69D8}" destId="{5247C06B-D7D4-4B0B-9AC6-80D9628B6714}" srcOrd="0" destOrd="0" presId="urn:microsoft.com/office/officeart/2018/2/layout/IconLabelList"/>
    <dgm:cxn modelId="{74B40622-2F7C-42EA-8BB8-A43681FBE136}" type="presParOf" srcId="{B1BC14B0-01C6-4A32-AAD0-1BF9422C69D8}" destId="{C9049A68-30B3-4C4C-BDDF-DCE9B131328F}" srcOrd="1" destOrd="0" presId="urn:microsoft.com/office/officeart/2018/2/layout/IconLabelList"/>
    <dgm:cxn modelId="{28E8970C-70DA-44E5-BCC4-B4FF1EE452DD}" type="presParOf" srcId="{B1BC14B0-01C6-4A32-AAD0-1BF9422C69D8}" destId="{5212921D-6881-43EB-896E-8329EA622427}"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9E2E43-223D-FC4E-8E86-A8D6E537C42C}"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fr-FR"/>
        </a:p>
      </dgm:t>
    </dgm:pt>
    <dgm:pt modelId="{02B3BBA9-21F2-EE4C-8C59-2A8CEBB02706}">
      <dgm:prSet phldrT="[Texte]"/>
      <dgm:spPr/>
      <dgm:t>
        <a:bodyPr/>
        <a:lstStyle/>
        <a:p>
          <a:pPr>
            <a:lnSpc>
              <a:spcPct val="100000"/>
            </a:lnSpc>
            <a:defRPr cap="all"/>
          </a:pPr>
          <a:r>
            <a:rPr lang="fr-FR"/>
            <a:t>La logistique urbaine, c'est quoi ?</a:t>
          </a:r>
        </a:p>
      </dgm:t>
    </dgm:pt>
    <dgm:pt modelId="{0F794068-FD7C-0346-828E-63F867C7C836}" type="parTrans" cxnId="{4E076491-CDF7-C14D-8A07-D8002DC422D7}">
      <dgm:prSet/>
      <dgm:spPr/>
      <dgm:t>
        <a:bodyPr/>
        <a:lstStyle/>
        <a:p>
          <a:endParaRPr lang="fr-FR" sz="2400"/>
        </a:p>
      </dgm:t>
    </dgm:pt>
    <dgm:pt modelId="{449685C5-7D4D-B54E-8D6A-42E069050D6C}" type="sibTrans" cxnId="{4E076491-CDF7-C14D-8A07-D8002DC422D7}">
      <dgm:prSet/>
      <dgm:spPr/>
      <dgm:t>
        <a:bodyPr/>
        <a:lstStyle/>
        <a:p>
          <a:endParaRPr lang="fr-FR"/>
        </a:p>
      </dgm:t>
    </dgm:pt>
    <dgm:pt modelId="{C623B277-EF7E-1345-90BE-697FE54B2EAF}">
      <dgm:prSet phldrT="[Texte]"/>
      <dgm:spPr/>
      <dgm:t>
        <a:bodyPr/>
        <a:lstStyle/>
        <a:p>
          <a:pPr>
            <a:lnSpc>
              <a:spcPct val="100000"/>
            </a:lnSpc>
            <a:defRPr cap="all"/>
          </a:pPr>
          <a:r>
            <a:rPr lang="fr-FR"/>
            <a:t>En interrogeant</a:t>
          </a:r>
          <a:br>
            <a:rPr lang="fr-FR"/>
          </a:br>
          <a:r>
            <a:rPr lang="fr-FR"/>
            <a:t>le vivant…</a:t>
          </a:r>
        </a:p>
      </dgm:t>
    </dgm:pt>
    <dgm:pt modelId="{564CAC6D-D894-F446-BDA9-7A906B87EB70}" type="parTrans" cxnId="{C54079EE-B90C-9E4C-927D-39095E7F6217}">
      <dgm:prSet/>
      <dgm:spPr/>
      <dgm:t>
        <a:bodyPr/>
        <a:lstStyle/>
        <a:p>
          <a:endParaRPr lang="fr-FR" sz="2400"/>
        </a:p>
      </dgm:t>
    </dgm:pt>
    <dgm:pt modelId="{E898D1C8-3F63-8544-889B-0EA03DEDB6C7}" type="sibTrans" cxnId="{C54079EE-B90C-9E4C-927D-39095E7F6217}">
      <dgm:prSet/>
      <dgm:spPr/>
      <dgm:t>
        <a:bodyPr/>
        <a:lstStyle/>
        <a:p>
          <a:endParaRPr lang="fr-FR"/>
        </a:p>
      </dgm:t>
    </dgm:pt>
    <dgm:pt modelId="{7F0D590D-4E8A-4049-AB89-F02E5564F1A8}">
      <dgm:prSet phldrT="[Texte]"/>
      <dgm:spPr/>
      <dgm:t>
        <a:bodyPr/>
        <a:lstStyle/>
        <a:p>
          <a:pPr>
            <a:lnSpc>
              <a:spcPct val="100000"/>
            </a:lnSpc>
            <a:defRPr cap="all"/>
          </a:pPr>
          <a:r>
            <a:rPr lang="fr-FR"/>
            <a:t>Une logistique urbaine bio-inspirée</a:t>
          </a:r>
        </a:p>
      </dgm:t>
    </dgm:pt>
    <dgm:pt modelId="{9AA8C0C7-ED41-A147-8FF6-5A469C721EB7}" type="parTrans" cxnId="{71B27BE0-8621-C34F-937A-43647A996554}">
      <dgm:prSet/>
      <dgm:spPr/>
      <dgm:t>
        <a:bodyPr/>
        <a:lstStyle/>
        <a:p>
          <a:endParaRPr lang="fr-FR" sz="2400"/>
        </a:p>
      </dgm:t>
    </dgm:pt>
    <dgm:pt modelId="{DFA961C8-496A-4045-A4B5-10EDDAFC5F25}" type="sibTrans" cxnId="{71B27BE0-8621-C34F-937A-43647A996554}">
      <dgm:prSet/>
      <dgm:spPr/>
      <dgm:t>
        <a:bodyPr/>
        <a:lstStyle/>
        <a:p>
          <a:endParaRPr lang="fr-FR"/>
        </a:p>
      </dgm:t>
    </dgm:pt>
    <dgm:pt modelId="{0DE507A0-B34F-5D46-9DE0-5699501E29C1}">
      <dgm:prSet phldrT="[Texte]"/>
      <dgm:spPr/>
      <dgm:t>
        <a:bodyPr/>
        <a:lstStyle/>
        <a:p>
          <a:pPr>
            <a:defRPr cap="all"/>
          </a:pPr>
          <a:endParaRPr lang="fr-FR"/>
        </a:p>
      </dgm:t>
    </dgm:pt>
    <dgm:pt modelId="{CEA08C09-93A7-C949-8AA7-5C8076FF184D}" type="parTrans" cxnId="{E772DD6B-4138-F14D-9C0E-F11C07F9BBC0}">
      <dgm:prSet/>
      <dgm:spPr/>
      <dgm:t>
        <a:bodyPr/>
        <a:lstStyle/>
        <a:p>
          <a:endParaRPr lang="fr-FR" sz="2400"/>
        </a:p>
      </dgm:t>
    </dgm:pt>
    <dgm:pt modelId="{508A8ACD-1A84-6940-A8A8-B6374A57E196}" type="sibTrans" cxnId="{E772DD6B-4138-F14D-9C0E-F11C07F9BBC0}">
      <dgm:prSet/>
      <dgm:spPr/>
      <dgm:t>
        <a:bodyPr/>
        <a:lstStyle/>
        <a:p>
          <a:endParaRPr lang="fr-FR"/>
        </a:p>
      </dgm:t>
    </dgm:pt>
    <dgm:pt modelId="{D3904865-EAE1-B048-8AB4-3E914A3E38D6}">
      <dgm:prSet phldrT="[Texte]"/>
      <dgm:spPr/>
      <dgm:t>
        <a:bodyPr/>
        <a:lstStyle/>
        <a:p>
          <a:pPr>
            <a:defRPr cap="all"/>
          </a:pPr>
          <a:endParaRPr lang="fr-FR"/>
        </a:p>
      </dgm:t>
    </dgm:pt>
    <dgm:pt modelId="{7F048B3C-9700-5F4C-9623-4C5E61E60CB7}" type="parTrans" cxnId="{53173D10-AD68-CD4F-A858-3BB0EF35C2FC}">
      <dgm:prSet/>
      <dgm:spPr/>
      <dgm:t>
        <a:bodyPr/>
        <a:lstStyle/>
        <a:p>
          <a:endParaRPr lang="fr-FR" sz="2400"/>
        </a:p>
      </dgm:t>
    </dgm:pt>
    <dgm:pt modelId="{8B70728D-18B6-CB44-92CD-6EB5FAA42B9D}" type="sibTrans" cxnId="{53173D10-AD68-CD4F-A858-3BB0EF35C2FC}">
      <dgm:prSet/>
      <dgm:spPr/>
      <dgm:t>
        <a:bodyPr/>
        <a:lstStyle/>
        <a:p>
          <a:endParaRPr lang="fr-FR"/>
        </a:p>
      </dgm:t>
    </dgm:pt>
    <dgm:pt modelId="{5E044F98-209E-5446-A614-6A330B52AC81}">
      <dgm:prSet phldrT="[Texte]"/>
      <dgm:spPr/>
      <dgm:t>
        <a:bodyPr/>
        <a:lstStyle/>
        <a:p>
          <a:pPr>
            <a:defRPr cap="all"/>
          </a:pPr>
          <a:endParaRPr lang="fr-FR"/>
        </a:p>
      </dgm:t>
    </dgm:pt>
    <dgm:pt modelId="{D2E76F08-A050-154C-9D92-AEBDCB10693C}" type="parTrans" cxnId="{F237BA8A-B8A2-404D-B76E-101743F6304B}">
      <dgm:prSet/>
      <dgm:spPr/>
      <dgm:t>
        <a:bodyPr/>
        <a:lstStyle/>
        <a:p>
          <a:endParaRPr lang="fr-FR" sz="2400"/>
        </a:p>
      </dgm:t>
    </dgm:pt>
    <dgm:pt modelId="{E47E1B9F-DEDD-9D44-9629-CAC753F4D761}" type="sibTrans" cxnId="{F237BA8A-B8A2-404D-B76E-101743F6304B}">
      <dgm:prSet/>
      <dgm:spPr/>
      <dgm:t>
        <a:bodyPr/>
        <a:lstStyle/>
        <a:p>
          <a:endParaRPr lang="fr-FR"/>
        </a:p>
      </dgm:t>
    </dgm:pt>
    <dgm:pt modelId="{132E6AE4-C490-4753-B70B-82E6BCE99AE8}" type="pres">
      <dgm:prSet presAssocID="{B69E2E43-223D-FC4E-8E86-A8D6E537C42C}" presName="root" presStyleCnt="0">
        <dgm:presLayoutVars>
          <dgm:dir/>
          <dgm:resizeHandles val="exact"/>
        </dgm:presLayoutVars>
      </dgm:prSet>
      <dgm:spPr/>
    </dgm:pt>
    <dgm:pt modelId="{84766491-AFC9-4ECF-A428-1F4A315850AA}" type="pres">
      <dgm:prSet presAssocID="{02B3BBA9-21F2-EE4C-8C59-2A8CEBB02706}" presName="compNode" presStyleCnt="0"/>
      <dgm:spPr/>
    </dgm:pt>
    <dgm:pt modelId="{0CB3F4F7-8252-43DB-9F09-B062831396E0}" type="pres">
      <dgm:prSet presAssocID="{02B3BBA9-21F2-EE4C-8C59-2A8CEBB02706}" presName="iconBgRect" presStyleLbl="bgShp" presStyleIdx="0" presStyleCnt="3"/>
      <dgm:spPr/>
    </dgm:pt>
    <dgm:pt modelId="{10A8F3FE-66E5-4853-B12A-55653722797F}" type="pres">
      <dgm:prSet presAssocID="{02B3BBA9-21F2-EE4C-8C59-2A8CEBB0270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x trolley"/>
        </a:ext>
      </dgm:extLst>
    </dgm:pt>
    <dgm:pt modelId="{B51C512E-4AB5-4885-8DD6-8F6B581EE5D2}" type="pres">
      <dgm:prSet presAssocID="{02B3BBA9-21F2-EE4C-8C59-2A8CEBB02706}" presName="spaceRect" presStyleCnt="0"/>
      <dgm:spPr/>
    </dgm:pt>
    <dgm:pt modelId="{CDA565A6-83AF-429F-A074-0651A6AAA899}" type="pres">
      <dgm:prSet presAssocID="{02B3BBA9-21F2-EE4C-8C59-2A8CEBB02706}" presName="textRect" presStyleLbl="revTx" presStyleIdx="0" presStyleCnt="3">
        <dgm:presLayoutVars>
          <dgm:chMax val="1"/>
          <dgm:chPref val="1"/>
        </dgm:presLayoutVars>
      </dgm:prSet>
      <dgm:spPr/>
    </dgm:pt>
    <dgm:pt modelId="{471FF9CC-FC9B-410D-952E-9B99839143EE}" type="pres">
      <dgm:prSet presAssocID="{449685C5-7D4D-B54E-8D6A-42E069050D6C}" presName="sibTrans" presStyleCnt="0"/>
      <dgm:spPr/>
    </dgm:pt>
    <dgm:pt modelId="{9F4220E4-6BF2-413D-AB64-99112AF5A10D}" type="pres">
      <dgm:prSet presAssocID="{C623B277-EF7E-1345-90BE-697FE54B2EAF}" presName="compNode" presStyleCnt="0"/>
      <dgm:spPr/>
    </dgm:pt>
    <dgm:pt modelId="{E89AEB14-5DE1-44D5-8CA5-47E2606CBCD0}" type="pres">
      <dgm:prSet presAssocID="{C623B277-EF7E-1345-90BE-697FE54B2EAF}" presName="iconBgRect" presStyleLbl="bgShp" presStyleIdx="1" presStyleCnt="3"/>
      <dgm:spPr/>
    </dgm:pt>
    <dgm:pt modelId="{87BEB677-B546-4468-9F87-401C6AFACB7C}" type="pres">
      <dgm:prSet presAssocID="{C623B277-EF7E-1345-90BE-697FE54B2EA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B422C1E3-8F26-4B03-A3F8-EC24EEAA3576}" type="pres">
      <dgm:prSet presAssocID="{C623B277-EF7E-1345-90BE-697FE54B2EAF}" presName="spaceRect" presStyleCnt="0"/>
      <dgm:spPr/>
    </dgm:pt>
    <dgm:pt modelId="{D57FDF5A-22C1-425E-8A14-C84938A54FC1}" type="pres">
      <dgm:prSet presAssocID="{C623B277-EF7E-1345-90BE-697FE54B2EAF}" presName="textRect" presStyleLbl="revTx" presStyleIdx="1" presStyleCnt="3">
        <dgm:presLayoutVars>
          <dgm:chMax val="1"/>
          <dgm:chPref val="1"/>
        </dgm:presLayoutVars>
      </dgm:prSet>
      <dgm:spPr/>
    </dgm:pt>
    <dgm:pt modelId="{50478417-0838-4DE1-B5BE-7DBDD2FA332A}" type="pres">
      <dgm:prSet presAssocID="{E898D1C8-3F63-8544-889B-0EA03DEDB6C7}" presName="sibTrans" presStyleCnt="0"/>
      <dgm:spPr/>
    </dgm:pt>
    <dgm:pt modelId="{E466B0EE-736B-45DB-AC96-826971BB69D4}" type="pres">
      <dgm:prSet presAssocID="{7F0D590D-4E8A-4049-AB89-F02E5564F1A8}" presName="compNode" presStyleCnt="0"/>
      <dgm:spPr/>
    </dgm:pt>
    <dgm:pt modelId="{171B2A4F-D933-4F11-8912-2E3DBEB31C64}" type="pres">
      <dgm:prSet presAssocID="{7F0D590D-4E8A-4049-AB89-F02E5564F1A8}" presName="iconBgRect" presStyleLbl="bgShp" presStyleIdx="2" presStyleCnt="3"/>
      <dgm:spPr/>
    </dgm:pt>
    <dgm:pt modelId="{FD9424A9-AF4A-43B6-B54E-50205750DB6C}" type="pres">
      <dgm:prSet presAssocID="{7F0D590D-4E8A-4049-AB89-F02E5564F1A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îte"/>
        </a:ext>
      </dgm:extLst>
    </dgm:pt>
    <dgm:pt modelId="{3183331A-9B83-40A4-96A7-6D3AEAB96D4C}" type="pres">
      <dgm:prSet presAssocID="{7F0D590D-4E8A-4049-AB89-F02E5564F1A8}" presName="spaceRect" presStyleCnt="0"/>
      <dgm:spPr/>
    </dgm:pt>
    <dgm:pt modelId="{431CDEBA-49DD-4E58-B49D-26A55476797E}" type="pres">
      <dgm:prSet presAssocID="{7F0D590D-4E8A-4049-AB89-F02E5564F1A8}" presName="textRect" presStyleLbl="revTx" presStyleIdx="2" presStyleCnt="3">
        <dgm:presLayoutVars>
          <dgm:chMax val="1"/>
          <dgm:chPref val="1"/>
        </dgm:presLayoutVars>
      </dgm:prSet>
      <dgm:spPr/>
    </dgm:pt>
  </dgm:ptLst>
  <dgm:cxnLst>
    <dgm:cxn modelId="{F59C330F-320E-5940-AC9E-502E8EEF9F98}" type="presOf" srcId="{B69E2E43-223D-FC4E-8E86-A8D6E537C42C}" destId="{132E6AE4-C490-4753-B70B-82E6BCE99AE8}" srcOrd="0" destOrd="0" presId="urn:microsoft.com/office/officeart/2018/5/layout/IconCircleLabelList"/>
    <dgm:cxn modelId="{53173D10-AD68-CD4F-A858-3BB0EF35C2FC}" srcId="{C623B277-EF7E-1345-90BE-697FE54B2EAF}" destId="{D3904865-EAE1-B048-8AB4-3E914A3E38D6}" srcOrd="0" destOrd="0" parTransId="{7F048B3C-9700-5F4C-9623-4C5E61E60CB7}" sibTransId="{8B70728D-18B6-CB44-92CD-6EB5FAA42B9D}"/>
    <dgm:cxn modelId="{1F4C4D43-280A-4548-A39A-353F75D4F450}" type="presOf" srcId="{C623B277-EF7E-1345-90BE-697FE54B2EAF}" destId="{D57FDF5A-22C1-425E-8A14-C84938A54FC1}" srcOrd="0" destOrd="0" presId="urn:microsoft.com/office/officeart/2018/5/layout/IconCircleLabelList"/>
    <dgm:cxn modelId="{E772DD6B-4138-F14D-9C0E-F11C07F9BBC0}" srcId="{02B3BBA9-21F2-EE4C-8C59-2A8CEBB02706}" destId="{0DE507A0-B34F-5D46-9DE0-5699501E29C1}" srcOrd="0" destOrd="0" parTransId="{CEA08C09-93A7-C949-8AA7-5C8076FF184D}" sibTransId="{508A8ACD-1A84-6940-A8A8-B6374A57E196}"/>
    <dgm:cxn modelId="{F237BA8A-B8A2-404D-B76E-101743F6304B}" srcId="{7F0D590D-4E8A-4049-AB89-F02E5564F1A8}" destId="{5E044F98-209E-5446-A614-6A330B52AC81}" srcOrd="0" destOrd="0" parTransId="{D2E76F08-A050-154C-9D92-AEBDCB10693C}" sibTransId="{E47E1B9F-DEDD-9D44-9629-CAC753F4D761}"/>
    <dgm:cxn modelId="{4E076491-CDF7-C14D-8A07-D8002DC422D7}" srcId="{B69E2E43-223D-FC4E-8E86-A8D6E537C42C}" destId="{02B3BBA9-21F2-EE4C-8C59-2A8CEBB02706}" srcOrd="0" destOrd="0" parTransId="{0F794068-FD7C-0346-828E-63F867C7C836}" sibTransId="{449685C5-7D4D-B54E-8D6A-42E069050D6C}"/>
    <dgm:cxn modelId="{763E1EA2-7DC8-0042-A5D8-B8E723017C37}" type="presOf" srcId="{7F0D590D-4E8A-4049-AB89-F02E5564F1A8}" destId="{431CDEBA-49DD-4E58-B49D-26A55476797E}" srcOrd="0" destOrd="0" presId="urn:microsoft.com/office/officeart/2018/5/layout/IconCircleLabelList"/>
    <dgm:cxn modelId="{E7D95ABF-9694-B644-8816-189456E1E814}" type="presOf" srcId="{02B3BBA9-21F2-EE4C-8C59-2A8CEBB02706}" destId="{CDA565A6-83AF-429F-A074-0651A6AAA899}" srcOrd="0" destOrd="0" presId="urn:microsoft.com/office/officeart/2018/5/layout/IconCircleLabelList"/>
    <dgm:cxn modelId="{71B27BE0-8621-C34F-937A-43647A996554}" srcId="{B69E2E43-223D-FC4E-8E86-A8D6E537C42C}" destId="{7F0D590D-4E8A-4049-AB89-F02E5564F1A8}" srcOrd="2" destOrd="0" parTransId="{9AA8C0C7-ED41-A147-8FF6-5A469C721EB7}" sibTransId="{DFA961C8-496A-4045-A4B5-10EDDAFC5F25}"/>
    <dgm:cxn modelId="{C54079EE-B90C-9E4C-927D-39095E7F6217}" srcId="{B69E2E43-223D-FC4E-8E86-A8D6E537C42C}" destId="{C623B277-EF7E-1345-90BE-697FE54B2EAF}" srcOrd="1" destOrd="0" parTransId="{564CAC6D-D894-F446-BDA9-7A906B87EB70}" sibTransId="{E898D1C8-3F63-8544-889B-0EA03DEDB6C7}"/>
    <dgm:cxn modelId="{C373BC9E-F11C-1F42-8E01-4507639C4A4D}" type="presParOf" srcId="{132E6AE4-C490-4753-B70B-82E6BCE99AE8}" destId="{84766491-AFC9-4ECF-A428-1F4A315850AA}" srcOrd="0" destOrd="0" presId="urn:microsoft.com/office/officeart/2018/5/layout/IconCircleLabelList"/>
    <dgm:cxn modelId="{17A7322C-8EFB-7D41-A3A1-8C9AA806D1B6}" type="presParOf" srcId="{84766491-AFC9-4ECF-A428-1F4A315850AA}" destId="{0CB3F4F7-8252-43DB-9F09-B062831396E0}" srcOrd="0" destOrd="0" presId="urn:microsoft.com/office/officeart/2018/5/layout/IconCircleLabelList"/>
    <dgm:cxn modelId="{F8FAF3F0-0652-4D41-AD77-980F1CA5758F}" type="presParOf" srcId="{84766491-AFC9-4ECF-A428-1F4A315850AA}" destId="{10A8F3FE-66E5-4853-B12A-55653722797F}" srcOrd="1" destOrd="0" presId="urn:microsoft.com/office/officeart/2018/5/layout/IconCircleLabelList"/>
    <dgm:cxn modelId="{85482537-BC46-4F48-8992-47CE43303924}" type="presParOf" srcId="{84766491-AFC9-4ECF-A428-1F4A315850AA}" destId="{B51C512E-4AB5-4885-8DD6-8F6B581EE5D2}" srcOrd="2" destOrd="0" presId="urn:microsoft.com/office/officeart/2018/5/layout/IconCircleLabelList"/>
    <dgm:cxn modelId="{4F950B60-9D65-6E4B-A6BE-25B7AFEF0593}" type="presParOf" srcId="{84766491-AFC9-4ECF-A428-1F4A315850AA}" destId="{CDA565A6-83AF-429F-A074-0651A6AAA899}" srcOrd="3" destOrd="0" presId="urn:microsoft.com/office/officeart/2018/5/layout/IconCircleLabelList"/>
    <dgm:cxn modelId="{155D0DED-AD89-3C4D-8F31-99933DA6A578}" type="presParOf" srcId="{132E6AE4-C490-4753-B70B-82E6BCE99AE8}" destId="{471FF9CC-FC9B-410D-952E-9B99839143EE}" srcOrd="1" destOrd="0" presId="urn:microsoft.com/office/officeart/2018/5/layout/IconCircleLabelList"/>
    <dgm:cxn modelId="{A8A7E3E1-9E22-8B41-A710-24A46FAC6812}" type="presParOf" srcId="{132E6AE4-C490-4753-B70B-82E6BCE99AE8}" destId="{9F4220E4-6BF2-413D-AB64-99112AF5A10D}" srcOrd="2" destOrd="0" presId="urn:microsoft.com/office/officeart/2018/5/layout/IconCircleLabelList"/>
    <dgm:cxn modelId="{223C6884-C267-E940-B28A-80DF1222DA37}" type="presParOf" srcId="{9F4220E4-6BF2-413D-AB64-99112AF5A10D}" destId="{E89AEB14-5DE1-44D5-8CA5-47E2606CBCD0}" srcOrd="0" destOrd="0" presId="urn:microsoft.com/office/officeart/2018/5/layout/IconCircleLabelList"/>
    <dgm:cxn modelId="{882DC5B7-D62F-384A-B66B-424B9D7D3A24}" type="presParOf" srcId="{9F4220E4-6BF2-413D-AB64-99112AF5A10D}" destId="{87BEB677-B546-4468-9F87-401C6AFACB7C}" srcOrd="1" destOrd="0" presId="urn:microsoft.com/office/officeart/2018/5/layout/IconCircleLabelList"/>
    <dgm:cxn modelId="{6F4A140F-CF55-3C41-B432-D1511594E02E}" type="presParOf" srcId="{9F4220E4-6BF2-413D-AB64-99112AF5A10D}" destId="{B422C1E3-8F26-4B03-A3F8-EC24EEAA3576}" srcOrd="2" destOrd="0" presId="urn:microsoft.com/office/officeart/2018/5/layout/IconCircleLabelList"/>
    <dgm:cxn modelId="{C32038D7-1A19-234C-9F42-63CEF60AC2D4}" type="presParOf" srcId="{9F4220E4-6BF2-413D-AB64-99112AF5A10D}" destId="{D57FDF5A-22C1-425E-8A14-C84938A54FC1}" srcOrd="3" destOrd="0" presId="urn:microsoft.com/office/officeart/2018/5/layout/IconCircleLabelList"/>
    <dgm:cxn modelId="{B4AAF5F0-12B3-C948-BC3F-6D36956DD313}" type="presParOf" srcId="{132E6AE4-C490-4753-B70B-82E6BCE99AE8}" destId="{50478417-0838-4DE1-B5BE-7DBDD2FA332A}" srcOrd="3" destOrd="0" presId="urn:microsoft.com/office/officeart/2018/5/layout/IconCircleLabelList"/>
    <dgm:cxn modelId="{5F9057E2-838E-054B-8763-82DA8CB129A5}" type="presParOf" srcId="{132E6AE4-C490-4753-B70B-82E6BCE99AE8}" destId="{E466B0EE-736B-45DB-AC96-826971BB69D4}" srcOrd="4" destOrd="0" presId="urn:microsoft.com/office/officeart/2018/5/layout/IconCircleLabelList"/>
    <dgm:cxn modelId="{3BB5A187-6B20-F044-B30B-C6E6E6206B8E}" type="presParOf" srcId="{E466B0EE-736B-45DB-AC96-826971BB69D4}" destId="{171B2A4F-D933-4F11-8912-2E3DBEB31C64}" srcOrd="0" destOrd="0" presId="urn:microsoft.com/office/officeart/2018/5/layout/IconCircleLabelList"/>
    <dgm:cxn modelId="{8061D224-2CD0-8E41-B182-C6DC103F1C81}" type="presParOf" srcId="{E466B0EE-736B-45DB-AC96-826971BB69D4}" destId="{FD9424A9-AF4A-43B6-B54E-50205750DB6C}" srcOrd="1" destOrd="0" presId="urn:microsoft.com/office/officeart/2018/5/layout/IconCircleLabelList"/>
    <dgm:cxn modelId="{789FB0AE-C0D6-CD45-AFB1-2F554375E33F}" type="presParOf" srcId="{E466B0EE-736B-45DB-AC96-826971BB69D4}" destId="{3183331A-9B83-40A4-96A7-6D3AEAB96D4C}" srcOrd="2" destOrd="0" presId="urn:microsoft.com/office/officeart/2018/5/layout/IconCircleLabelList"/>
    <dgm:cxn modelId="{E91F0EB8-CE71-974A-9534-DA1E80CD22BE}" type="presParOf" srcId="{E466B0EE-736B-45DB-AC96-826971BB69D4}" destId="{431CDEBA-49DD-4E58-B49D-26A55476797E}"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E2E43-223D-FC4E-8E86-A8D6E537C42C}" type="doc">
      <dgm:prSet loTypeId="urn:microsoft.com/office/officeart/2008/layout/CaptionedPictures" loCatId="" qsTypeId="urn:microsoft.com/office/officeart/2005/8/quickstyle/simple1" qsCatId="simple" csTypeId="urn:microsoft.com/office/officeart/2005/8/colors/accent0_2" csCatId="mainScheme" phldr="1"/>
      <dgm:spPr/>
      <dgm:t>
        <a:bodyPr/>
        <a:lstStyle/>
        <a:p>
          <a:endParaRPr lang="fr-FR"/>
        </a:p>
      </dgm:t>
    </dgm:pt>
    <dgm:pt modelId="{02B3BBA9-21F2-EE4C-8C59-2A8CEBB02706}">
      <dgm:prSet phldrT="[Texte]"/>
      <dgm:spPr/>
      <dgm:t>
        <a:bodyPr/>
        <a:lstStyle/>
        <a:p>
          <a:r>
            <a:rPr lang="fr-FR" dirty="0"/>
            <a:t>C'est le dernier maillon de la chaine logistique, le dernier kilomètre…</a:t>
          </a:r>
        </a:p>
      </dgm:t>
    </dgm:pt>
    <dgm:pt modelId="{0F794068-FD7C-0346-828E-63F867C7C836}" type="parTrans" cxnId="{4E076491-CDF7-C14D-8A07-D8002DC422D7}">
      <dgm:prSet/>
      <dgm:spPr/>
      <dgm:t>
        <a:bodyPr/>
        <a:lstStyle/>
        <a:p>
          <a:endParaRPr lang="fr-FR"/>
        </a:p>
      </dgm:t>
    </dgm:pt>
    <dgm:pt modelId="{449685C5-7D4D-B54E-8D6A-42E069050D6C}" type="sibTrans" cxnId="{4E076491-CDF7-C14D-8A07-D8002DC422D7}">
      <dgm:prSet/>
      <dgm:spPr/>
      <dgm:t>
        <a:bodyPr/>
        <a:lstStyle/>
        <a:p>
          <a:endParaRPr lang="fr-FR"/>
        </a:p>
      </dgm:t>
    </dgm:pt>
    <dgm:pt modelId="{C623B277-EF7E-1345-90BE-697FE54B2EAF}">
      <dgm:prSet phldrT="[Texte]"/>
      <dgm:spPr/>
      <dgm:t>
        <a:bodyPr/>
        <a:lstStyle/>
        <a:p>
          <a:r>
            <a:rPr lang="fr-FR" dirty="0"/>
            <a:t>C'est l'ensemble des moyens et acteurs assurant le mouvement des marchandises jusqu’à leur destination finale…</a:t>
          </a:r>
        </a:p>
      </dgm:t>
    </dgm:pt>
    <dgm:pt modelId="{564CAC6D-D894-F446-BDA9-7A906B87EB70}" type="parTrans" cxnId="{C54079EE-B90C-9E4C-927D-39095E7F6217}">
      <dgm:prSet/>
      <dgm:spPr/>
      <dgm:t>
        <a:bodyPr/>
        <a:lstStyle/>
        <a:p>
          <a:endParaRPr lang="fr-FR"/>
        </a:p>
      </dgm:t>
    </dgm:pt>
    <dgm:pt modelId="{E898D1C8-3F63-8544-889B-0EA03DEDB6C7}" type="sibTrans" cxnId="{C54079EE-B90C-9E4C-927D-39095E7F6217}">
      <dgm:prSet/>
      <dgm:spPr/>
      <dgm:t>
        <a:bodyPr/>
        <a:lstStyle/>
        <a:p>
          <a:endParaRPr lang="fr-FR"/>
        </a:p>
      </dgm:t>
    </dgm:pt>
    <dgm:pt modelId="{7FD81605-EE5F-5D4E-A2CE-7397428088EF}">
      <dgm:prSet phldrT="[Texte]"/>
      <dgm:spPr/>
      <dgm:t>
        <a:bodyPr/>
        <a:lstStyle/>
        <a:p>
          <a:r>
            <a:rPr lang="fr-FR" dirty="0"/>
            <a:t>En zone urbaine, c'est la logistique de la ville...</a:t>
          </a:r>
        </a:p>
      </dgm:t>
    </dgm:pt>
    <dgm:pt modelId="{775C9684-B402-734B-BFD8-44468B947111}" type="parTrans" cxnId="{E298DAD9-A3E4-B042-9F4A-ECD4F7B789AC}">
      <dgm:prSet/>
      <dgm:spPr/>
      <dgm:t>
        <a:bodyPr/>
        <a:lstStyle/>
        <a:p>
          <a:endParaRPr lang="fr-FR"/>
        </a:p>
      </dgm:t>
    </dgm:pt>
    <dgm:pt modelId="{89AE3637-137A-CA46-BF69-B1F7DBE1A565}" type="sibTrans" cxnId="{E298DAD9-A3E4-B042-9F4A-ECD4F7B789AC}">
      <dgm:prSet/>
      <dgm:spPr/>
      <dgm:t>
        <a:bodyPr/>
        <a:lstStyle/>
        <a:p>
          <a:endParaRPr lang="fr-FR"/>
        </a:p>
      </dgm:t>
    </dgm:pt>
    <dgm:pt modelId="{68F8439E-7540-2E4F-BE1E-AF6D2E0544FC}" type="pres">
      <dgm:prSet presAssocID="{B69E2E43-223D-FC4E-8E86-A8D6E537C42C}" presName="Name0" presStyleCnt="0">
        <dgm:presLayoutVars>
          <dgm:chMax/>
          <dgm:chPref/>
          <dgm:dir/>
        </dgm:presLayoutVars>
      </dgm:prSet>
      <dgm:spPr/>
    </dgm:pt>
    <dgm:pt modelId="{1F5F9734-D59A-4849-BA4C-D911A8FC842B}" type="pres">
      <dgm:prSet presAssocID="{02B3BBA9-21F2-EE4C-8C59-2A8CEBB02706}" presName="composite" presStyleCnt="0">
        <dgm:presLayoutVars>
          <dgm:chMax val="1"/>
          <dgm:chPref val="1"/>
        </dgm:presLayoutVars>
      </dgm:prSet>
      <dgm:spPr/>
    </dgm:pt>
    <dgm:pt modelId="{A8FDBFCA-ADD6-DA44-A09E-66F3F2E06A57}" type="pres">
      <dgm:prSet presAssocID="{02B3BBA9-21F2-EE4C-8C59-2A8CEBB02706}" presName="Accent" presStyleLbl="trAlignAcc1" presStyleIdx="0" presStyleCnt="3">
        <dgm:presLayoutVars>
          <dgm:chMax val="0"/>
          <dgm:chPref val="0"/>
        </dgm:presLayoutVars>
      </dgm:prSet>
      <dgm:spPr/>
    </dgm:pt>
    <dgm:pt modelId="{7BB489FD-E076-074D-97B4-CF8F5B1B2F1B}" type="pres">
      <dgm:prSet presAssocID="{02B3BBA9-21F2-EE4C-8C59-2A8CEBB02706}" presName="Image" presStyleLbl="alignImgPlace1" presStyleIdx="0" presStyleCnt="3">
        <dgm:presLayoutVars>
          <dgm:chMax val="0"/>
          <dgm:chPref val="0"/>
        </dgm:presLayoutVars>
      </dgm:prSet>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Un homme transportant des colis"/>
        </a:ext>
      </dgm:extLst>
    </dgm:pt>
    <dgm:pt modelId="{0AF1E595-4E8F-674B-981F-F3571EB7DA77}" type="pres">
      <dgm:prSet presAssocID="{02B3BBA9-21F2-EE4C-8C59-2A8CEBB02706}" presName="ChildComposite" presStyleCnt="0"/>
      <dgm:spPr/>
    </dgm:pt>
    <dgm:pt modelId="{92421D43-159F-A947-B111-8BB4A682D6F4}" type="pres">
      <dgm:prSet presAssocID="{02B3BBA9-21F2-EE4C-8C59-2A8CEBB02706}" presName="Child" presStyleLbl="node1" presStyleIdx="0" presStyleCnt="0">
        <dgm:presLayoutVars>
          <dgm:chMax val="0"/>
          <dgm:chPref val="0"/>
          <dgm:bulletEnabled val="1"/>
        </dgm:presLayoutVars>
      </dgm:prSet>
      <dgm:spPr/>
    </dgm:pt>
    <dgm:pt modelId="{C541A5D5-9F70-744A-A75C-C61A68872E81}" type="pres">
      <dgm:prSet presAssocID="{02B3BBA9-21F2-EE4C-8C59-2A8CEBB02706}" presName="Parent" presStyleLbl="revTx" presStyleIdx="0" presStyleCnt="3">
        <dgm:presLayoutVars>
          <dgm:chMax val="1"/>
          <dgm:chPref val="0"/>
          <dgm:bulletEnabled val="1"/>
        </dgm:presLayoutVars>
      </dgm:prSet>
      <dgm:spPr/>
    </dgm:pt>
    <dgm:pt modelId="{216A99DF-6FA5-684B-9E5D-60B4319E7A89}" type="pres">
      <dgm:prSet presAssocID="{449685C5-7D4D-B54E-8D6A-42E069050D6C}" presName="sibTrans" presStyleCnt="0"/>
      <dgm:spPr/>
    </dgm:pt>
    <dgm:pt modelId="{552A8867-D4B2-B344-BB8A-22ADD27B08D6}" type="pres">
      <dgm:prSet presAssocID="{C623B277-EF7E-1345-90BE-697FE54B2EAF}" presName="composite" presStyleCnt="0">
        <dgm:presLayoutVars>
          <dgm:chMax val="1"/>
          <dgm:chPref val="1"/>
        </dgm:presLayoutVars>
      </dgm:prSet>
      <dgm:spPr/>
    </dgm:pt>
    <dgm:pt modelId="{18296DA9-A7F8-4043-8FA7-7EFE677C8EAB}" type="pres">
      <dgm:prSet presAssocID="{C623B277-EF7E-1345-90BE-697FE54B2EAF}" presName="Accent" presStyleLbl="trAlignAcc1" presStyleIdx="1" presStyleCnt="3">
        <dgm:presLayoutVars>
          <dgm:chMax val="0"/>
          <dgm:chPref val="0"/>
        </dgm:presLayoutVars>
      </dgm:prSet>
      <dgm:spPr/>
    </dgm:pt>
    <dgm:pt modelId="{49C97081-F407-8D4F-B894-820C65C6FE8F}" type="pres">
      <dgm:prSet presAssocID="{C623B277-EF7E-1345-90BE-697FE54B2EAF}" presName="Image" presStyleLbl="alignImgPlace1" presStyleIdx="1" presStyleCnt="3">
        <dgm:presLayoutVars>
          <dgm:chMax val="0"/>
          <dgm:chPref val="0"/>
        </dgm:presLayoutVars>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Transport and logistics graphic"/>
        </a:ext>
      </dgm:extLst>
    </dgm:pt>
    <dgm:pt modelId="{ADF5756A-CDC5-6144-A8E4-F085C2B7A325}" type="pres">
      <dgm:prSet presAssocID="{C623B277-EF7E-1345-90BE-697FE54B2EAF}" presName="ChildComposite" presStyleCnt="0"/>
      <dgm:spPr/>
    </dgm:pt>
    <dgm:pt modelId="{034D884A-0ECB-834D-866D-55D7E7EC1B0B}" type="pres">
      <dgm:prSet presAssocID="{C623B277-EF7E-1345-90BE-697FE54B2EAF}" presName="Child" presStyleLbl="node1" presStyleIdx="0" presStyleCnt="0">
        <dgm:presLayoutVars>
          <dgm:chMax val="0"/>
          <dgm:chPref val="0"/>
          <dgm:bulletEnabled val="1"/>
        </dgm:presLayoutVars>
      </dgm:prSet>
      <dgm:spPr/>
    </dgm:pt>
    <dgm:pt modelId="{6C0D66F6-3C1E-BA4D-964F-39D9A9062DA2}" type="pres">
      <dgm:prSet presAssocID="{C623B277-EF7E-1345-90BE-697FE54B2EAF}" presName="Parent" presStyleLbl="revTx" presStyleIdx="1" presStyleCnt="3">
        <dgm:presLayoutVars>
          <dgm:chMax val="1"/>
          <dgm:chPref val="0"/>
          <dgm:bulletEnabled val="1"/>
        </dgm:presLayoutVars>
      </dgm:prSet>
      <dgm:spPr/>
    </dgm:pt>
    <dgm:pt modelId="{FD1CC0AB-C5E2-4041-9C0A-C6DEF3B3D94B}" type="pres">
      <dgm:prSet presAssocID="{E898D1C8-3F63-8544-889B-0EA03DEDB6C7}" presName="sibTrans" presStyleCnt="0"/>
      <dgm:spPr/>
    </dgm:pt>
    <dgm:pt modelId="{F0F1FDC6-3F24-7545-81E6-3F87FDCE509C}" type="pres">
      <dgm:prSet presAssocID="{7FD81605-EE5F-5D4E-A2CE-7397428088EF}" presName="composite" presStyleCnt="0">
        <dgm:presLayoutVars>
          <dgm:chMax val="1"/>
          <dgm:chPref val="1"/>
        </dgm:presLayoutVars>
      </dgm:prSet>
      <dgm:spPr/>
    </dgm:pt>
    <dgm:pt modelId="{38042995-34EC-8540-B23E-B69B292919F2}" type="pres">
      <dgm:prSet presAssocID="{7FD81605-EE5F-5D4E-A2CE-7397428088EF}" presName="Accent" presStyleLbl="trAlignAcc1" presStyleIdx="2" presStyleCnt="3">
        <dgm:presLayoutVars>
          <dgm:chMax val="0"/>
          <dgm:chPref val="0"/>
        </dgm:presLayoutVars>
      </dgm:prSet>
      <dgm:spPr/>
    </dgm:pt>
    <dgm:pt modelId="{52089194-1C0D-3242-9A12-4959B06B9461}" type="pres">
      <dgm:prSet presAssocID="{7FD81605-EE5F-5D4E-A2CE-7397428088EF}" presName="Image" presStyleLbl="alignImgPlace1" presStyleIdx="2" presStyleCnt="3">
        <dgm:presLayoutVars>
          <dgm:chMax val="0"/>
          <dgm:chPref val="0"/>
        </dgm:presLayoutVars>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Cycliste transportant un arbre de Noël"/>
        </a:ext>
      </dgm:extLst>
    </dgm:pt>
    <dgm:pt modelId="{511CB4C2-1D04-3F4C-B952-FC9490A01323}" type="pres">
      <dgm:prSet presAssocID="{7FD81605-EE5F-5D4E-A2CE-7397428088EF}" presName="ChildComposite" presStyleCnt="0"/>
      <dgm:spPr/>
    </dgm:pt>
    <dgm:pt modelId="{D8BC06FC-E658-A844-92EA-A305C29F1496}" type="pres">
      <dgm:prSet presAssocID="{7FD81605-EE5F-5D4E-A2CE-7397428088EF}" presName="Child" presStyleLbl="node1" presStyleIdx="0" presStyleCnt="0">
        <dgm:presLayoutVars>
          <dgm:chMax val="0"/>
          <dgm:chPref val="0"/>
          <dgm:bulletEnabled val="1"/>
        </dgm:presLayoutVars>
      </dgm:prSet>
      <dgm:spPr/>
    </dgm:pt>
    <dgm:pt modelId="{FE6903AC-B77C-694D-B24A-47ECBC330D0A}" type="pres">
      <dgm:prSet presAssocID="{7FD81605-EE5F-5D4E-A2CE-7397428088EF}" presName="Parent" presStyleLbl="revTx" presStyleIdx="2" presStyleCnt="3">
        <dgm:presLayoutVars>
          <dgm:chMax val="1"/>
          <dgm:chPref val="0"/>
          <dgm:bulletEnabled val="1"/>
        </dgm:presLayoutVars>
      </dgm:prSet>
      <dgm:spPr/>
    </dgm:pt>
  </dgm:ptLst>
  <dgm:cxnLst>
    <dgm:cxn modelId="{1B70EA61-99FA-A74A-81D4-85EBDA18CD59}" type="presOf" srcId="{B69E2E43-223D-FC4E-8E86-A8D6E537C42C}" destId="{68F8439E-7540-2E4F-BE1E-AF6D2E0544FC}" srcOrd="0" destOrd="0" presId="urn:microsoft.com/office/officeart/2008/layout/CaptionedPictures"/>
    <dgm:cxn modelId="{29C5A16E-9DD5-ED4A-8F7B-C2360C80F67E}" type="presOf" srcId="{C623B277-EF7E-1345-90BE-697FE54B2EAF}" destId="{6C0D66F6-3C1E-BA4D-964F-39D9A9062DA2}" srcOrd="0" destOrd="0" presId="urn:microsoft.com/office/officeart/2008/layout/CaptionedPictures"/>
    <dgm:cxn modelId="{35E47B5A-C19B-0C41-8AB6-1A94EA6287BD}" type="presOf" srcId="{02B3BBA9-21F2-EE4C-8C59-2A8CEBB02706}" destId="{C541A5D5-9F70-744A-A75C-C61A68872E81}" srcOrd="0" destOrd="0" presId="urn:microsoft.com/office/officeart/2008/layout/CaptionedPictures"/>
    <dgm:cxn modelId="{4E076491-CDF7-C14D-8A07-D8002DC422D7}" srcId="{B69E2E43-223D-FC4E-8E86-A8D6E537C42C}" destId="{02B3BBA9-21F2-EE4C-8C59-2A8CEBB02706}" srcOrd="0" destOrd="0" parTransId="{0F794068-FD7C-0346-828E-63F867C7C836}" sibTransId="{449685C5-7D4D-B54E-8D6A-42E069050D6C}"/>
    <dgm:cxn modelId="{601661A3-A863-BA4B-B5C8-079F2A0A0115}" type="presOf" srcId="{7FD81605-EE5F-5D4E-A2CE-7397428088EF}" destId="{FE6903AC-B77C-694D-B24A-47ECBC330D0A}" srcOrd="0" destOrd="0" presId="urn:microsoft.com/office/officeart/2008/layout/CaptionedPictures"/>
    <dgm:cxn modelId="{E298DAD9-A3E4-B042-9F4A-ECD4F7B789AC}" srcId="{B69E2E43-223D-FC4E-8E86-A8D6E537C42C}" destId="{7FD81605-EE5F-5D4E-A2CE-7397428088EF}" srcOrd="2" destOrd="0" parTransId="{775C9684-B402-734B-BFD8-44468B947111}" sibTransId="{89AE3637-137A-CA46-BF69-B1F7DBE1A565}"/>
    <dgm:cxn modelId="{C54079EE-B90C-9E4C-927D-39095E7F6217}" srcId="{B69E2E43-223D-FC4E-8E86-A8D6E537C42C}" destId="{C623B277-EF7E-1345-90BE-697FE54B2EAF}" srcOrd="1" destOrd="0" parTransId="{564CAC6D-D894-F446-BDA9-7A906B87EB70}" sibTransId="{E898D1C8-3F63-8544-889B-0EA03DEDB6C7}"/>
    <dgm:cxn modelId="{E2F532A5-7188-6D4E-93EA-E111D57BDDC7}" type="presParOf" srcId="{68F8439E-7540-2E4F-BE1E-AF6D2E0544FC}" destId="{1F5F9734-D59A-4849-BA4C-D911A8FC842B}" srcOrd="0" destOrd="0" presId="urn:microsoft.com/office/officeart/2008/layout/CaptionedPictures"/>
    <dgm:cxn modelId="{CF83A9B7-A19B-CB4B-B494-BCC65887F3BC}" type="presParOf" srcId="{1F5F9734-D59A-4849-BA4C-D911A8FC842B}" destId="{A8FDBFCA-ADD6-DA44-A09E-66F3F2E06A57}" srcOrd="0" destOrd="0" presId="urn:microsoft.com/office/officeart/2008/layout/CaptionedPictures"/>
    <dgm:cxn modelId="{8B51B6BF-CDE9-694B-B645-585C90AF9381}" type="presParOf" srcId="{1F5F9734-D59A-4849-BA4C-D911A8FC842B}" destId="{7BB489FD-E076-074D-97B4-CF8F5B1B2F1B}" srcOrd="1" destOrd="0" presId="urn:microsoft.com/office/officeart/2008/layout/CaptionedPictures"/>
    <dgm:cxn modelId="{CC2FEDA1-8FB2-EB4D-A77D-A5C1027DE2C8}" type="presParOf" srcId="{1F5F9734-D59A-4849-BA4C-D911A8FC842B}" destId="{0AF1E595-4E8F-674B-981F-F3571EB7DA77}" srcOrd="2" destOrd="0" presId="urn:microsoft.com/office/officeart/2008/layout/CaptionedPictures"/>
    <dgm:cxn modelId="{B252F8AA-C54C-254B-BA67-CC332158CD65}" type="presParOf" srcId="{0AF1E595-4E8F-674B-981F-F3571EB7DA77}" destId="{92421D43-159F-A947-B111-8BB4A682D6F4}" srcOrd="0" destOrd="0" presId="urn:microsoft.com/office/officeart/2008/layout/CaptionedPictures"/>
    <dgm:cxn modelId="{3E296F96-9177-6349-93D1-2AD0AFF70946}" type="presParOf" srcId="{0AF1E595-4E8F-674B-981F-F3571EB7DA77}" destId="{C541A5D5-9F70-744A-A75C-C61A68872E81}" srcOrd="1" destOrd="0" presId="urn:microsoft.com/office/officeart/2008/layout/CaptionedPictures"/>
    <dgm:cxn modelId="{4A00D6A6-9E21-E545-BAFA-DAD185ED31FA}" type="presParOf" srcId="{68F8439E-7540-2E4F-BE1E-AF6D2E0544FC}" destId="{216A99DF-6FA5-684B-9E5D-60B4319E7A89}" srcOrd="1" destOrd="0" presId="urn:microsoft.com/office/officeart/2008/layout/CaptionedPictures"/>
    <dgm:cxn modelId="{601D0688-8ED5-3441-91B0-AD9FF27E0BFF}" type="presParOf" srcId="{68F8439E-7540-2E4F-BE1E-AF6D2E0544FC}" destId="{552A8867-D4B2-B344-BB8A-22ADD27B08D6}" srcOrd="2" destOrd="0" presId="urn:microsoft.com/office/officeart/2008/layout/CaptionedPictures"/>
    <dgm:cxn modelId="{0D57B6A1-41F4-E241-BFF8-E14E8F3DEB9F}" type="presParOf" srcId="{552A8867-D4B2-B344-BB8A-22ADD27B08D6}" destId="{18296DA9-A7F8-4043-8FA7-7EFE677C8EAB}" srcOrd="0" destOrd="0" presId="urn:microsoft.com/office/officeart/2008/layout/CaptionedPictures"/>
    <dgm:cxn modelId="{24F9C524-6341-4B45-8416-130C724159A2}" type="presParOf" srcId="{552A8867-D4B2-B344-BB8A-22ADD27B08D6}" destId="{49C97081-F407-8D4F-B894-820C65C6FE8F}" srcOrd="1" destOrd="0" presId="urn:microsoft.com/office/officeart/2008/layout/CaptionedPictures"/>
    <dgm:cxn modelId="{41BB6006-9204-FA46-9349-1E8647F6EF08}" type="presParOf" srcId="{552A8867-D4B2-B344-BB8A-22ADD27B08D6}" destId="{ADF5756A-CDC5-6144-A8E4-F085C2B7A325}" srcOrd="2" destOrd="0" presId="urn:microsoft.com/office/officeart/2008/layout/CaptionedPictures"/>
    <dgm:cxn modelId="{F6B43D83-4174-0246-9D85-F06D2FCB585B}" type="presParOf" srcId="{ADF5756A-CDC5-6144-A8E4-F085C2B7A325}" destId="{034D884A-0ECB-834D-866D-55D7E7EC1B0B}" srcOrd="0" destOrd="0" presId="urn:microsoft.com/office/officeart/2008/layout/CaptionedPictures"/>
    <dgm:cxn modelId="{7719266C-B5A7-C94C-AD59-81E524EB624F}" type="presParOf" srcId="{ADF5756A-CDC5-6144-A8E4-F085C2B7A325}" destId="{6C0D66F6-3C1E-BA4D-964F-39D9A9062DA2}" srcOrd="1" destOrd="0" presId="urn:microsoft.com/office/officeart/2008/layout/CaptionedPictures"/>
    <dgm:cxn modelId="{E04E14AB-A3CB-3C4E-91E8-8D96E87141C3}" type="presParOf" srcId="{68F8439E-7540-2E4F-BE1E-AF6D2E0544FC}" destId="{FD1CC0AB-C5E2-4041-9C0A-C6DEF3B3D94B}" srcOrd="3" destOrd="0" presId="urn:microsoft.com/office/officeart/2008/layout/CaptionedPictures"/>
    <dgm:cxn modelId="{8832B20C-90E3-8448-B468-59152C5EA3F1}" type="presParOf" srcId="{68F8439E-7540-2E4F-BE1E-AF6D2E0544FC}" destId="{F0F1FDC6-3F24-7545-81E6-3F87FDCE509C}" srcOrd="4" destOrd="0" presId="urn:microsoft.com/office/officeart/2008/layout/CaptionedPictures"/>
    <dgm:cxn modelId="{8AC4EBC2-F559-544E-9884-3DD71D29873D}" type="presParOf" srcId="{F0F1FDC6-3F24-7545-81E6-3F87FDCE509C}" destId="{38042995-34EC-8540-B23E-B69B292919F2}" srcOrd="0" destOrd="0" presId="urn:microsoft.com/office/officeart/2008/layout/CaptionedPictures"/>
    <dgm:cxn modelId="{6C0DDC15-E6CA-CA48-AAEF-A059FDCBFD7E}" type="presParOf" srcId="{F0F1FDC6-3F24-7545-81E6-3F87FDCE509C}" destId="{52089194-1C0D-3242-9A12-4959B06B9461}" srcOrd="1" destOrd="0" presId="urn:microsoft.com/office/officeart/2008/layout/CaptionedPictures"/>
    <dgm:cxn modelId="{896DF5A0-F819-9140-90DE-A116D3C1326F}" type="presParOf" srcId="{F0F1FDC6-3F24-7545-81E6-3F87FDCE509C}" destId="{511CB4C2-1D04-3F4C-B952-FC9490A01323}" srcOrd="2" destOrd="0" presId="urn:microsoft.com/office/officeart/2008/layout/CaptionedPictures"/>
    <dgm:cxn modelId="{E74FA0AC-0F59-8D4C-B5FC-E08A3FC93169}" type="presParOf" srcId="{511CB4C2-1D04-3F4C-B952-FC9490A01323}" destId="{D8BC06FC-E658-A844-92EA-A305C29F1496}" srcOrd="0" destOrd="0" presId="urn:microsoft.com/office/officeart/2008/layout/CaptionedPictures"/>
    <dgm:cxn modelId="{204F7354-03D0-CA4E-9C1F-D32BB33C46AA}" type="presParOf" srcId="{511CB4C2-1D04-3F4C-B952-FC9490A01323}" destId="{FE6903AC-B77C-694D-B24A-47ECBC330D0A}"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BBB8CC-72E0-E445-8A31-824D3766F5B4}" type="doc">
      <dgm:prSet loTypeId="urn:microsoft.com/office/officeart/2005/8/layout/pList2" loCatId="" qsTypeId="urn:microsoft.com/office/officeart/2005/8/quickstyle/simple1" qsCatId="simple" csTypeId="urn:microsoft.com/office/officeart/2005/8/colors/colorful3" csCatId="colorful" phldr="1"/>
      <dgm:spPr/>
      <dgm:t>
        <a:bodyPr/>
        <a:lstStyle/>
        <a:p>
          <a:endParaRPr lang="fr-FR"/>
        </a:p>
      </dgm:t>
    </dgm:pt>
    <dgm:pt modelId="{7E205A81-6265-1C4B-B5C9-1708174C6131}">
      <dgm:prSet phldrT="[Texte]" custT="1"/>
      <dgm:spPr/>
      <dgm:t>
        <a:bodyPr/>
        <a:lstStyle/>
        <a:p>
          <a:r>
            <a:rPr lang="fr-FR" sz="2000" b="1" dirty="0">
              <a:latin typeface="Calibri" panose="020F0502020204030204"/>
              <a:ea typeface="+mn-ea"/>
              <a:cs typeface="+mn-cs"/>
            </a:rPr>
            <a:t>Emissions de Gaz à Effet de Serre</a:t>
          </a:r>
          <a:endParaRPr lang="fr-FR" sz="1100" dirty="0"/>
        </a:p>
      </dgm:t>
    </dgm:pt>
    <dgm:pt modelId="{E8BAE234-FC1D-FE4E-950A-DEE95244E2BF}" type="parTrans" cxnId="{ED1F0653-DAC8-3240-B471-539004CB78C2}">
      <dgm:prSet/>
      <dgm:spPr/>
      <dgm:t>
        <a:bodyPr/>
        <a:lstStyle/>
        <a:p>
          <a:endParaRPr lang="fr-FR"/>
        </a:p>
      </dgm:t>
    </dgm:pt>
    <dgm:pt modelId="{15B98BE0-7F8E-0B48-9B09-4C27752C4194}" type="sibTrans" cxnId="{ED1F0653-DAC8-3240-B471-539004CB78C2}">
      <dgm:prSet/>
      <dgm:spPr/>
      <dgm:t>
        <a:bodyPr/>
        <a:lstStyle/>
        <a:p>
          <a:endParaRPr lang="fr-FR"/>
        </a:p>
      </dgm:t>
    </dgm:pt>
    <dgm:pt modelId="{670B03DB-7273-6845-8D3D-64657DA8A7C5}">
      <dgm:prSet phldrT="[Texte]" custT="1"/>
      <dgm:spPr/>
      <dgm:t>
        <a:bodyPr/>
        <a:lstStyle/>
        <a:p>
          <a:r>
            <a:rPr lang="fr-FR" sz="2000" b="1" kern="1200" dirty="0">
              <a:latin typeface="Calibri" panose="020F0502020204030204"/>
              <a:ea typeface="+mn-ea"/>
              <a:cs typeface="+mn-cs"/>
            </a:rPr>
            <a:t>Participation à la congestion urbaine</a:t>
          </a:r>
          <a:endParaRPr lang="fr-FR" sz="2000" kern="1200" dirty="0"/>
        </a:p>
      </dgm:t>
    </dgm:pt>
    <dgm:pt modelId="{E33795E3-1D3E-8845-95B1-964DBCDF1962}" type="parTrans" cxnId="{2EA3E0D7-1739-2449-9BC3-F1AC944AF3BB}">
      <dgm:prSet/>
      <dgm:spPr/>
      <dgm:t>
        <a:bodyPr/>
        <a:lstStyle/>
        <a:p>
          <a:endParaRPr lang="fr-FR"/>
        </a:p>
      </dgm:t>
    </dgm:pt>
    <dgm:pt modelId="{7A458F71-CD36-4547-A93F-32036A08BE83}" type="sibTrans" cxnId="{2EA3E0D7-1739-2449-9BC3-F1AC944AF3BB}">
      <dgm:prSet/>
      <dgm:spPr/>
      <dgm:t>
        <a:bodyPr/>
        <a:lstStyle/>
        <a:p>
          <a:endParaRPr lang="fr-FR"/>
        </a:p>
      </dgm:t>
    </dgm:pt>
    <dgm:pt modelId="{B7BF1C77-15AA-4641-8252-291E0BA01DD4}">
      <dgm:prSet phldrT="[Texte]" custT="1"/>
      <dgm:spPr/>
      <dgm:t>
        <a:bodyPr/>
        <a:lstStyle/>
        <a:p>
          <a:r>
            <a:rPr lang="fr-FR" sz="2000" b="1" kern="1200" dirty="0">
              <a:latin typeface="Calibri" panose="020F0502020204030204"/>
              <a:ea typeface="+mn-ea"/>
              <a:cs typeface="+mn-cs"/>
            </a:rPr>
            <a:t>Emission de polluants locaux</a:t>
          </a:r>
          <a:endParaRPr lang="fr-FR" sz="1400" kern="1200" dirty="0"/>
        </a:p>
      </dgm:t>
    </dgm:pt>
    <dgm:pt modelId="{1B2B6052-5746-594A-A093-96B6BE14C9C3}" type="parTrans" cxnId="{6FDF7558-DE40-6E40-9717-B8497416413B}">
      <dgm:prSet/>
      <dgm:spPr/>
      <dgm:t>
        <a:bodyPr/>
        <a:lstStyle/>
        <a:p>
          <a:endParaRPr lang="fr-FR"/>
        </a:p>
      </dgm:t>
    </dgm:pt>
    <dgm:pt modelId="{7B898598-EBCD-9F44-B870-781510612DB7}" type="sibTrans" cxnId="{6FDF7558-DE40-6E40-9717-B8497416413B}">
      <dgm:prSet/>
      <dgm:spPr/>
      <dgm:t>
        <a:bodyPr/>
        <a:lstStyle/>
        <a:p>
          <a:endParaRPr lang="fr-FR"/>
        </a:p>
      </dgm:t>
    </dgm:pt>
    <dgm:pt modelId="{527C5504-1128-E74E-8E4B-0F51CAD7C03B}">
      <dgm:prSet custT="1"/>
      <dgm:spPr/>
      <dgm:t>
        <a:bodyPr/>
        <a:lstStyle/>
        <a:p>
          <a:r>
            <a:rPr lang="fr-FR" sz="2000" b="1" dirty="0">
              <a:latin typeface="Calibri" panose="020F0502020204030204" pitchFamily="34" charset="0"/>
              <a:cs typeface="Calibri" panose="020F0502020204030204" pitchFamily="34" charset="0"/>
            </a:rPr>
            <a:t>Accidentologie</a:t>
          </a:r>
        </a:p>
      </dgm:t>
    </dgm:pt>
    <dgm:pt modelId="{287B14B1-5804-3249-AEF1-D9C8D5B62673}" type="parTrans" cxnId="{BE9D248E-3573-8F4F-AA5B-EFB841011BD6}">
      <dgm:prSet/>
      <dgm:spPr/>
      <dgm:t>
        <a:bodyPr/>
        <a:lstStyle/>
        <a:p>
          <a:endParaRPr lang="fr-FR"/>
        </a:p>
      </dgm:t>
    </dgm:pt>
    <dgm:pt modelId="{AD2C6128-0E54-B946-B231-2A60D1A45719}" type="sibTrans" cxnId="{BE9D248E-3573-8F4F-AA5B-EFB841011BD6}">
      <dgm:prSet/>
      <dgm:spPr/>
      <dgm:t>
        <a:bodyPr/>
        <a:lstStyle/>
        <a:p>
          <a:endParaRPr lang="fr-FR"/>
        </a:p>
      </dgm:t>
    </dgm:pt>
    <dgm:pt modelId="{5A30D450-ED04-9141-BEF2-4CF2B5B0975F}">
      <dgm:prSet custT="1"/>
      <dgm:spPr/>
      <dgm:t>
        <a:bodyPr/>
        <a:lstStyle/>
        <a:p>
          <a:r>
            <a:rPr lang="fr-FR" sz="2000" b="1" dirty="0">
              <a:latin typeface="Calibri" panose="020F0502020204030204" pitchFamily="34" charset="0"/>
              <a:cs typeface="Calibri" panose="020F0502020204030204" pitchFamily="34" charset="0"/>
            </a:rPr>
            <a:t>Bruit</a:t>
          </a:r>
        </a:p>
      </dgm:t>
    </dgm:pt>
    <dgm:pt modelId="{89A3D04E-7806-664C-9354-8C15AB6556EF}" type="parTrans" cxnId="{B3561625-25DE-E041-ACF0-63C0AD158EED}">
      <dgm:prSet/>
      <dgm:spPr/>
      <dgm:t>
        <a:bodyPr/>
        <a:lstStyle/>
        <a:p>
          <a:endParaRPr lang="fr-FR"/>
        </a:p>
      </dgm:t>
    </dgm:pt>
    <dgm:pt modelId="{F9ABFE0E-9A3B-1C4D-A7F0-8BE2B393DBDF}" type="sibTrans" cxnId="{B3561625-25DE-E041-ACF0-63C0AD158EED}">
      <dgm:prSet/>
      <dgm:spPr/>
      <dgm:t>
        <a:bodyPr/>
        <a:lstStyle/>
        <a:p>
          <a:endParaRPr lang="fr-FR"/>
        </a:p>
      </dgm:t>
    </dgm:pt>
    <dgm:pt modelId="{23DD4B54-C350-7A4A-9EA0-88A1F04EB168}">
      <dgm:prSet custT="1"/>
      <dgm:spPr/>
      <dgm:t>
        <a:bodyPr/>
        <a:lstStyle/>
        <a:p>
          <a:r>
            <a:rPr lang="fr-FR" sz="1600" b="1" dirty="0"/>
            <a:t>2 livraisons sur 3 </a:t>
          </a:r>
          <a:r>
            <a:rPr lang="fr-FR" sz="1600" b="0" dirty="0"/>
            <a:t>effectuées</a:t>
          </a:r>
          <a:r>
            <a:rPr lang="fr-FR" sz="1600" b="1" dirty="0"/>
            <a:t> en double-file</a:t>
          </a:r>
          <a:endParaRPr lang="fr-FR" sz="1600" dirty="0"/>
        </a:p>
      </dgm:t>
    </dgm:pt>
    <dgm:pt modelId="{6E00CBBA-ABCC-4D4F-B2DF-1E13EA7CE4B5}" type="parTrans" cxnId="{84086B18-D2EC-B34C-834A-8E32E3A0FB9C}">
      <dgm:prSet/>
      <dgm:spPr/>
      <dgm:t>
        <a:bodyPr/>
        <a:lstStyle/>
        <a:p>
          <a:endParaRPr lang="fr-FR"/>
        </a:p>
      </dgm:t>
    </dgm:pt>
    <dgm:pt modelId="{91630DC5-B553-D243-A337-D196269D9B5D}" type="sibTrans" cxnId="{84086B18-D2EC-B34C-834A-8E32E3A0FB9C}">
      <dgm:prSet/>
      <dgm:spPr/>
      <dgm:t>
        <a:bodyPr/>
        <a:lstStyle/>
        <a:p>
          <a:endParaRPr lang="fr-FR"/>
        </a:p>
      </dgm:t>
    </dgm:pt>
    <dgm:pt modelId="{4922FA29-7316-8648-BFC2-FDF4A44F25D7}">
      <dgm:prSet custT="1"/>
      <dgm:spPr/>
      <dgm:t>
        <a:bodyPr/>
        <a:lstStyle/>
        <a:p>
          <a:r>
            <a:rPr lang="fr-FR" sz="1600" dirty="0"/>
            <a:t>15 à 20% du trafic en ville</a:t>
          </a:r>
          <a:endParaRPr lang="fr-FR" sz="1600" b="1" dirty="0"/>
        </a:p>
      </dgm:t>
    </dgm:pt>
    <dgm:pt modelId="{2D9E5EDF-EB08-0448-BB18-199C2DB65449}" type="parTrans" cxnId="{B4A28213-59AB-BE4A-A04C-3AE4A03967AE}">
      <dgm:prSet/>
      <dgm:spPr/>
      <dgm:t>
        <a:bodyPr/>
        <a:lstStyle/>
        <a:p>
          <a:endParaRPr lang="fr-FR"/>
        </a:p>
      </dgm:t>
    </dgm:pt>
    <dgm:pt modelId="{05286969-2E10-AD4B-ACEF-7F128086261F}" type="sibTrans" cxnId="{B4A28213-59AB-BE4A-A04C-3AE4A03967AE}">
      <dgm:prSet/>
      <dgm:spPr/>
      <dgm:t>
        <a:bodyPr/>
        <a:lstStyle/>
        <a:p>
          <a:endParaRPr lang="fr-FR"/>
        </a:p>
      </dgm:t>
    </dgm:pt>
    <dgm:pt modelId="{E259F084-7D87-4B44-BBAD-879F4890B1F7}">
      <dgm:prSet custT="1"/>
      <dgm:spPr/>
      <dgm:t>
        <a:bodyPr/>
        <a:lstStyle/>
        <a:p>
          <a:r>
            <a:rPr lang="fr-FR" sz="1600" dirty="0"/>
            <a:t>Transport de marchandises = </a:t>
          </a:r>
          <a:r>
            <a:rPr lang="fr-FR" sz="1600" b="1" dirty="0"/>
            <a:t>40% des émissions de GES des transports</a:t>
          </a:r>
          <a:endParaRPr lang="fr-FR" sz="1600" dirty="0"/>
        </a:p>
      </dgm:t>
    </dgm:pt>
    <dgm:pt modelId="{704F9442-F686-7F44-BBFA-D8251436856B}" type="parTrans" cxnId="{93B598C4-1556-7243-8DDD-B3DCA737C4F6}">
      <dgm:prSet/>
      <dgm:spPr/>
      <dgm:t>
        <a:bodyPr/>
        <a:lstStyle/>
        <a:p>
          <a:endParaRPr lang="fr-FR"/>
        </a:p>
      </dgm:t>
    </dgm:pt>
    <dgm:pt modelId="{4875A7F7-8BF2-0145-8BA2-397CE194A4DE}" type="sibTrans" cxnId="{93B598C4-1556-7243-8DDD-B3DCA737C4F6}">
      <dgm:prSet/>
      <dgm:spPr/>
      <dgm:t>
        <a:bodyPr/>
        <a:lstStyle/>
        <a:p>
          <a:endParaRPr lang="fr-FR"/>
        </a:p>
      </dgm:t>
    </dgm:pt>
    <dgm:pt modelId="{DB9816F1-7C7F-3B4C-8A4C-70FB042CD867}">
      <dgm:prSet custT="1"/>
      <dgm:spPr/>
      <dgm:t>
        <a:bodyPr/>
        <a:lstStyle/>
        <a:p>
          <a:r>
            <a:rPr lang="fr-FR" sz="1600" b="1" dirty="0"/>
            <a:t>25 à 30 % </a:t>
          </a:r>
          <a:r>
            <a:rPr lang="fr-FR" sz="1600" dirty="0"/>
            <a:t>des particules fines proviennent du trafic routier : </a:t>
          </a:r>
          <a:r>
            <a:rPr lang="fr-FR" sz="1600" b="1" dirty="0"/>
            <a:t>40%</a:t>
          </a:r>
          <a:r>
            <a:rPr lang="fr-FR" sz="1600" dirty="0"/>
            <a:t> </a:t>
          </a:r>
          <a:r>
            <a:rPr lang="fr-FR" sz="1600" b="1" dirty="0"/>
            <a:t>pour le transport de marchandises </a:t>
          </a:r>
          <a:r>
            <a:rPr lang="fr-FR" sz="1600" dirty="0"/>
            <a:t>et 60% pour les voitures</a:t>
          </a:r>
        </a:p>
      </dgm:t>
    </dgm:pt>
    <dgm:pt modelId="{43604224-635F-DE4C-B863-B0CF20876644}" type="parTrans" cxnId="{9C5B48E9-CC87-2543-B14D-79D313B8AFDA}">
      <dgm:prSet/>
      <dgm:spPr/>
      <dgm:t>
        <a:bodyPr/>
        <a:lstStyle/>
        <a:p>
          <a:endParaRPr lang="fr-FR"/>
        </a:p>
      </dgm:t>
    </dgm:pt>
    <dgm:pt modelId="{656E53BA-187D-B347-B984-1AB3088C05CB}" type="sibTrans" cxnId="{9C5B48E9-CC87-2543-B14D-79D313B8AFDA}">
      <dgm:prSet/>
      <dgm:spPr/>
      <dgm:t>
        <a:bodyPr/>
        <a:lstStyle/>
        <a:p>
          <a:endParaRPr lang="fr-FR"/>
        </a:p>
      </dgm:t>
    </dgm:pt>
    <dgm:pt modelId="{09B00ABD-DF15-844A-8C30-8EFE01CC7996}">
      <dgm:prSet custT="1"/>
      <dgm:spPr/>
      <dgm:t>
        <a:bodyPr/>
        <a:lstStyle/>
        <a:p>
          <a:r>
            <a:rPr lang="fr-FR" sz="1600" dirty="0"/>
            <a:t>Pb de santé publique</a:t>
          </a:r>
        </a:p>
      </dgm:t>
    </dgm:pt>
    <dgm:pt modelId="{4FED1EF3-25F7-EA47-A3FE-5A6A8EE7BB87}" type="parTrans" cxnId="{3B7CE1F8-05B5-3A45-A8EE-A30ACBE3A398}">
      <dgm:prSet/>
      <dgm:spPr/>
      <dgm:t>
        <a:bodyPr/>
        <a:lstStyle/>
        <a:p>
          <a:endParaRPr lang="fr-FR"/>
        </a:p>
      </dgm:t>
    </dgm:pt>
    <dgm:pt modelId="{6DABA485-2DC6-A94F-A574-FDBE3991774D}" type="sibTrans" cxnId="{3B7CE1F8-05B5-3A45-A8EE-A30ACBE3A398}">
      <dgm:prSet/>
      <dgm:spPr/>
      <dgm:t>
        <a:bodyPr/>
        <a:lstStyle/>
        <a:p>
          <a:endParaRPr lang="fr-FR"/>
        </a:p>
      </dgm:t>
    </dgm:pt>
    <dgm:pt modelId="{07033089-2C08-DD45-AF8F-90717388EF3D}">
      <dgm:prSet custT="1"/>
      <dgm:spPr/>
      <dgm:t>
        <a:bodyPr/>
        <a:lstStyle/>
        <a:p>
          <a:r>
            <a:rPr lang="fr-FR" sz="1600" b="0" dirty="0"/>
            <a:t>À proximité des axes routiers</a:t>
          </a:r>
        </a:p>
      </dgm:t>
    </dgm:pt>
    <dgm:pt modelId="{085881FD-1CE7-034C-B5C3-13B9063455C4}" type="parTrans" cxnId="{C5FBF092-7486-A345-824F-E0A8724FC7F1}">
      <dgm:prSet/>
      <dgm:spPr/>
      <dgm:t>
        <a:bodyPr/>
        <a:lstStyle/>
        <a:p>
          <a:endParaRPr lang="fr-FR"/>
        </a:p>
      </dgm:t>
    </dgm:pt>
    <dgm:pt modelId="{B795FE27-FEEA-9146-9161-7EC298EFC7F6}" type="sibTrans" cxnId="{C5FBF092-7486-A345-824F-E0A8724FC7F1}">
      <dgm:prSet/>
      <dgm:spPr/>
      <dgm:t>
        <a:bodyPr/>
        <a:lstStyle/>
        <a:p>
          <a:endParaRPr lang="fr-FR"/>
        </a:p>
      </dgm:t>
    </dgm:pt>
    <dgm:pt modelId="{C0700757-5C84-AF4F-9525-56BE44B22BA0}">
      <dgm:prSet custT="1"/>
      <dgm:spPr/>
      <dgm:t>
        <a:bodyPr/>
        <a:lstStyle/>
        <a:p>
          <a:r>
            <a:rPr lang="fr-FR" sz="1600" b="0" dirty="0"/>
            <a:t>Livraisons frigorifiques en particulier</a:t>
          </a:r>
        </a:p>
      </dgm:t>
    </dgm:pt>
    <dgm:pt modelId="{28F9A664-4CFB-B144-B587-CF8F1806631A}" type="parTrans" cxnId="{C8B9118B-0CD9-234B-B128-B98FB720FF22}">
      <dgm:prSet/>
      <dgm:spPr/>
      <dgm:t>
        <a:bodyPr/>
        <a:lstStyle/>
        <a:p>
          <a:endParaRPr lang="fr-FR"/>
        </a:p>
      </dgm:t>
    </dgm:pt>
    <dgm:pt modelId="{CFB52FA5-9519-0B4E-A98D-BFF3FBE3CF09}" type="sibTrans" cxnId="{C8B9118B-0CD9-234B-B128-B98FB720FF22}">
      <dgm:prSet/>
      <dgm:spPr/>
      <dgm:t>
        <a:bodyPr/>
        <a:lstStyle/>
        <a:p>
          <a:endParaRPr lang="fr-FR"/>
        </a:p>
      </dgm:t>
    </dgm:pt>
    <dgm:pt modelId="{A79C24DC-C059-0745-B725-C75A0BC2607B}">
      <dgm:prSet custT="1"/>
      <dgm:spPr/>
      <dgm:t>
        <a:bodyPr/>
        <a:lstStyle/>
        <a:p>
          <a:r>
            <a:rPr lang="fr-FR" sz="1600" dirty="0"/>
            <a:t>cohabitation avec les autres usagers</a:t>
          </a:r>
        </a:p>
      </dgm:t>
    </dgm:pt>
    <dgm:pt modelId="{364FD46C-A91E-104B-89D0-B752525607C7}" type="parTrans" cxnId="{7D5BD665-12A4-2441-912A-312E4872C2AC}">
      <dgm:prSet/>
      <dgm:spPr/>
      <dgm:t>
        <a:bodyPr/>
        <a:lstStyle/>
        <a:p>
          <a:endParaRPr lang="fr-FR"/>
        </a:p>
      </dgm:t>
    </dgm:pt>
    <dgm:pt modelId="{04CCF1AA-1663-3C4F-A71A-A882988BD423}" type="sibTrans" cxnId="{7D5BD665-12A4-2441-912A-312E4872C2AC}">
      <dgm:prSet/>
      <dgm:spPr/>
      <dgm:t>
        <a:bodyPr/>
        <a:lstStyle/>
        <a:p>
          <a:endParaRPr lang="fr-FR"/>
        </a:p>
      </dgm:t>
    </dgm:pt>
    <dgm:pt modelId="{790E2012-93F3-1845-A493-6225E8563BCA}">
      <dgm:prSet custT="1"/>
      <dgm:spPr/>
      <dgm:t>
        <a:bodyPr/>
        <a:lstStyle/>
        <a:p>
          <a:r>
            <a:rPr lang="fr-FR" sz="1600" b="1" dirty="0">
              <a:ea typeface="Open Sans" panose="020B0606030504020204" pitchFamily="34" charset="0"/>
              <a:cs typeface="Open Sans" panose="020B0606030504020204" pitchFamily="34" charset="0"/>
            </a:rPr>
            <a:t>29% des livreurs ont déjà eu un accident</a:t>
          </a:r>
          <a:endParaRPr lang="fr-FR" sz="1600" dirty="0"/>
        </a:p>
      </dgm:t>
    </dgm:pt>
    <dgm:pt modelId="{A7122F42-1EDD-6547-8E53-A24DA7A70F49}" type="parTrans" cxnId="{78808D71-5233-0444-B97C-6A420D713634}">
      <dgm:prSet/>
      <dgm:spPr/>
      <dgm:t>
        <a:bodyPr/>
        <a:lstStyle/>
        <a:p>
          <a:endParaRPr lang="fr-FR"/>
        </a:p>
      </dgm:t>
    </dgm:pt>
    <dgm:pt modelId="{A93A6F54-92F8-564D-A960-347F858FC589}" type="sibTrans" cxnId="{78808D71-5233-0444-B97C-6A420D713634}">
      <dgm:prSet/>
      <dgm:spPr/>
      <dgm:t>
        <a:bodyPr/>
        <a:lstStyle/>
        <a:p>
          <a:endParaRPr lang="fr-FR"/>
        </a:p>
      </dgm:t>
    </dgm:pt>
    <dgm:pt modelId="{68C4494F-0524-394F-BD66-DA350D4BED09}" type="pres">
      <dgm:prSet presAssocID="{37BBB8CC-72E0-E445-8A31-824D3766F5B4}" presName="Name0" presStyleCnt="0">
        <dgm:presLayoutVars>
          <dgm:dir/>
          <dgm:resizeHandles val="exact"/>
        </dgm:presLayoutVars>
      </dgm:prSet>
      <dgm:spPr/>
    </dgm:pt>
    <dgm:pt modelId="{4456B9FC-EBF0-4D45-9A7A-07C368953534}" type="pres">
      <dgm:prSet presAssocID="{37BBB8CC-72E0-E445-8A31-824D3766F5B4}" presName="bkgdShp" presStyleLbl="alignAccFollowNode1" presStyleIdx="0" presStyleCnt="1" custLinFactNeighborX="960" custLinFactNeighborY="-2053"/>
      <dgm:spPr/>
    </dgm:pt>
    <dgm:pt modelId="{99D43C1B-F486-CA42-ABCC-23D74CBDC574}" type="pres">
      <dgm:prSet presAssocID="{37BBB8CC-72E0-E445-8A31-824D3766F5B4}" presName="linComp" presStyleCnt="0"/>
      <dgm:spPr/>
    </dgm:pt>
    <dgm:pt modelId="{94A43F7F-E68E-BA4F-BB64-F9316DDC17E6}" type="pres">
      <dgm:prSet presAssocID="{7E205A81-6265-1C4B-B5C9-1708174C6131}" presName="compNode" presStyleCnt="0"/>
      <dgm:spPr/>
    </dgm:pt>
    <dgm:pt modelId="{C8440EE9-2E4B-CC45-81CD-A971367B6673}" type="pres">
      <dgm:prSet presAssocID="{7E205A81-6265-1C4B-B5C9-1708174C6131}" presName="node" presStyleLbl="node1" presStyleIdx="0" presStyleCnt="5">
        <dgm:presLayoutVars>
          <dgm:bulletEnabled val="1"/>
        </dgm:presLayoutVars>
      </dgm:prSet>
      <dgm:spPr/>
    </dgm:pt>
    <dgm:pt modelId="{2EE15905-C979-A545-BC3E-F9D0C4ECD0D7}" type="pres">
      <dgm:prSet presAssocID="{7E205A81-6265-1C4B-B5C9-1708174C6131}" presName="invisiNode" presStyleLbl="node1" presStyleIdx="0" presStyleCnt="5"/>
      <dgm:spPr/>
    </dgm:pt>
    <dgm:pt modelId="{D8D5B1C1-0513-3F44-A2C9-3CB9020F5AA9}" type="pres">
      <dgm:prSet presAssocID="{7E205A81-6265-1C4B-B5C9-1708174C6131}" presName="imagNode" presStyleLbl="fgImgPlac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281FDA9B-C9E4-9245-B048-66649618E0C7}" type="pres">
      <dgm:prSet presAssocID="{15B98BE0-7F8E-0B48-9B09-4C27752C4194}" presName="sibTrans" presStyleLbl="sibTrans2D1" presStyleIdx="0" presStyleCnt="0"/>
      <dgm:spPr/>
    </dgm:pt>
    <dgm:pt modelId="{58180376-E8D2-C143-84CB-CB7B424DEB02}" type="pres">
      <dgm:prSet presAssocID="{670B03DB-7273-6845-8D3D-64657DA8A7C5}" presName="compNode" presStyleCnt="0"/>
      <dgm:spPr/>
    </dgm:pt>
    <dgm:pt modelId="{4B3CE144-BF95-2A45-98AE-1B83C1D8CFBB}" type="pres">
      <dgm:prSet presAssocID="{670B03DB-7273-6845-8D3D-64657DA8A7C5}" presName="node" presStyleLbl="node1" presStyleIdx="1" presStyleCnt="5">
        <dgm:presLayoutVars>
          <dgm:bulletEnabled val="1"/>
        </dgm:presLayoutVars>
      </dgm:prSet>
      <dgm:spPr/>
    </dgm:pt>
    <dgm:pt modelId="{1804F63A-DDF8-DA40-901E-7F0B075F2C4A}" type="pres">
      <dgm:prSet presAssocID="{670B03DB-7273-6845-8D3D-64657DA8A7C5}" presName="invisiNode" presStyleLbl="node1" presStyleIdx="1" presStyleCnt="5"/>
      <dgm:spPr/>
    </dgm:pt>
    <dgm:pt modelId="{2A693AC7-687C-C94E-940A-AF7ADC55CDB7}" type="pres">
      <dgm:prSet presAssocID="{670B03DB-7273-6845-8D3D-64657DA8A7C5}"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A37358D9-81CB-8644-986A-83BF9505FFCF}" type="pres">
      <dgm:prSet presAssocID="{7A458F71-CD36-4547-A93F-32036A08BE83}" presName="sibTrans" presStyleLbl="sibTrans2D1" presStyleIdx="0" presStyleCnt="0"/>
      <dgm:spPr/>
    </dgm:pt>
    <dgm:pt modelId="{063B78EC-D111-B546-971D-33F0C05C5E06}" type="pres">
      <dgm:prSet presAssocID="{B7BF1C77-15AA-4641-8252-291E0BA01DD4}" presName="compNode" presStyleCnt="0"/>
      <dgm:spPr/>
    </dgm:pt>
    <dgm:pt modelId="{B1419E6D-F7F3-914F-BA4E-36E9233636ED}" type="pres">
      <dgm:prSet presAssocID="{B7BF1C77-15AA-4641-8252-291E0BA01DD4}" presName="node" presStyleLbl="node1" presStyleIdx="2" presStyleCnt="5">
        <dgm:presLayoutVars>
          <dgm:bulletEnabled val="1"/>
        </dgm:presLayoutVars>
      </dgm:prSet>
      <dgm:spPr/>
    </dgm:pt>
    <dgm:pt modelId="{33442AE8-B408-324A-A2BA-14D9CEA2CFEC}" type="pres">
      <dgm:prSet presAssocID="{B7BF1C77-15AA-4641-8252-291E0BA01DD4}" presName="invisiNode" presStyleLbl="node1" presStyleIdx="2" presStyleCnt="5"/>
      <dgm:spPr/>
    </dgm:pt>
    <dgm:pt modelId="{448A4E55-D4B8-224A-9D98-CD22CB3B36B1}" type="pres">
      <dgm:prSet presAssocID="{B7BF1C77-15AA-4641-8252-291E0BA01DD4}" presName="imagNode" presStyleLbl="fgImgPlace1" presStyleIdx="2" presStyleCnt="5"/>
      <dgm:spPr>
        <a:blipFill>
          <a:blip xmlns:r="http://schemas.openxmlformats.org/officeDocument/2006/relationships"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dgm:spPr>
    </dgm:pt>
    <dgm:pt modelId="{180C6A9A-4E60-EA4D-8864-A49EFD436F12}" type="pres">
      <dgm:prSet presAssocID="{7B898598-EBCD-9F44-B870-781510612DB7}" presName="sibTrans" presStyleLbl="sibTrans2D1" presStyleIdx="0" presStyleCnt="0"/>
      <dgm:spPr/>
    </dgm:pt>
    <dgm:pt modelId="{37F4574D-C5BB-984F-97D7-66D460377419}" type="pres">
      <dgm:prSet presAssocID="{527C5504-1128-E74E-8E4B-0F51CAD7C03B}" presName="compNode" presStyleCnt="0"/>
      <dgm:spPr/>
    </dgm:pt>
    <dgm:pt modelId="{BA8EF38A-3938-3942-B677-A1185D79F799}" type="pres">
      <dgm:prSet presAssocID="{527C5504-1128-E74E-8E4B-0F51CAD7C03B}" presName="node" presStyleLbl="node1" presStyleIdx="3" presStyleCnt="5">
        <dgm:presLayoutVars>
          <dgm:bulletEnabled val="1"/>
        </dgm:presLayoutVars>
      </dgm:prSet>
      <dgm:spPr/>
    </dgm:pt>
    <dgm:pt modelId="{56F88643-2804-3F4D-BE03-EF084D77E3FA}" type="pres">
      <dgm:prSet presAssocID="{527C5504-1128-E74E-8E4B-0F51CAD7C03B}" presName="invisiNode" presStyleLbl="node1" presStyleIdx="3" presStyleCnt="5"/>
      <dgm:spPr/>
    </dgm:pt>
    <dgm:pt modelId="{0D9CC7F1-D5D4-3D40-8A0A-4BF6257C2311}" type="pres">
      <dgm:prSet presAssocID="{527C5504-1128-E74E-8E4B-0F51CAD7C03B}" presName="imagNode" presStyleLbl="fgImgPlace1" presStyleIdx="3"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Voiture de police dans la rue"/>
        </a:ext>
      </dgm:extLst>
    </dgm:pt>
    <dgm:pt modelId="{6094BC57-1CDD-F74B-BC5F-B4F0180B06A8}" type="pres">
      <dgm:prSet presAssocID="{AD2C6128-0E54-B946-B231-2A60D1A45719}" presName="sibTrans" presStyleLbl="sibTrans2D1" presStyleIdx="0" presStyleCnt="0"/>
      <dgm:spPr/>
    </dgm:pt>
    <dgm:pt modelId="{A8619CE2-21BB-A94D-916F-AD9D53E1963A}" type="pres">
      <dgm:prSet presAssocID="{5A30D450-ED04-9141-BEF2-4CF2B5B0975F}" presName="compNode" presStyleCnt="0"/>
      <dgm:spPr/>
    </dgm:pt>
    <dgm:pt modelId="{0346666A-DBF2-344C-BDA6-D8B3833B8206}" type="pres">
      <dgm:prSet presAssocID="{5A30D450-ED04-9141-BEF2-4CF2B5B0975F}" presName="node" presStyleLbl="node1" presStyleIdx="4" presStyleCnt="5">
        <dgm:presLayoutVars>
          <dgm:bulletEnabled val="1"/>
        </dgm:presLayoutVars>
      </dgm:prSet>
      <dgm:spPr/>
    </dgm:pt>
    <dgm:pt modelId="{D3B555B7-38C6-0C43-9815-E0CBBD34719A}" type="pres">
      <dgm:prSet presAssocID="{5A30D450-ED04-9141-BEF2-4CF2B5B0975F}" presName="invisiNode" presStyleLbl="node1" presStyleIdx="4" presStyleCnt="5"/>
      <dgm:spPr/>
    </dgm:pt>
    <dgm:pt modelId="{D0F8E1C6-28DB-034A-B7C1-141A2F81386E}" type="pres">
      <dgm:prSet presAssocID="{5A30D450-ED04-9141-BEF2-4CF2B5B0975F}" presName="imagNode" presStyleLbl="fgImgPlace1" presStyleIdx="4" presStyleCnt="5"/>
      <dgm:spPr>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DE010B09-05FC-F04F-B9C7-A42E33BBA44B}" type="presOf" srcId="{07033089-2C08-DD45-AF8F-90717388EF3D}" destId="{0346666A-DBF2-344C-BDA6-D8B3833B8206}" srcOrd="0" destOrd="1" presId="urn:microsoft.com/office/officeart/2005/8/layout/pList2"/>
    <dgm:cxn modelId="{C56EC60C-9A50-4F4A-869A-BBF4613920F2}" type="presOf" srcId="{37BBB8CC-72E0-E445-8A31-824D3766F5B4}" destId="{68C4494F-0524-394F-BD66-DA350D4BED09}" srcOrd="0" destOrd="0" presId="urn:microsoft.com/office/officeart/2005/8/layout/pList2"/>
    <dgm:cxn modelId="{6A0FDC0E-517D-FF4F-9A98-FFAEC4A0100E}" type="presOf" srcId="{09B00ABD-DF15-844A-8C30-8EFE01CC7996}" destId="{B1419E6D-F7F3-914F-BA4E-36E9233636ED}" srcOrd="0" destOrd="2" presId="urn:microsoft.com/office/officeart/2005/8/layout/pList2"/>
    <dgm:cxn modelId="{B4A28213-59AB-BE4A-A04C-3AE4A03967AE}" srcId="{670B03DB-7273-6845-8D3D-64657DA8A7C5}" destId="{4922FA29-7316-8648-BFC2-FDF4A44F25D7}" srcOrd="0" destOrd="0" parTransId="{2D9E5EDF-EB08-0448-BB18-199C2DB65449}" sibTransId="{05286969-2E10-AD4B-ACEF-7F128086261F}"/>
    <dgm:cxn modelId="{84086B18-D2EC-B34C-834A-8E32E3A0FB9C}" srcId="{670B03DB-7273-6845-8D3D-64657DA8A7C5}" destId="{23DD4B54-C350-7A4A-9EA0-88A1F04EB168}" srcOrd="1" destOrd="0" parTransId="{6E00CBBA-ABCC-4D4F-B2DF-1E13EA7CE4B5}" sibTransId="{91630DC5-B553-D243-A337-D196269D9B5D}"/>
    <dgm:cxn modelId="{B3561625-25DE-E041-ACF0-63C0AD158EED}" srcId="{37BBB8CC-72E0-E445-8A31-824D3766F5B4}" destId="{5A30D450-ED04-9141-BEF2-4CF2B5B0975F}" srcOrd="4" destOrd="0" parTransId="{89A3D04E-7806-664C-9354-8C15AB6556EF}" sibTransId="{F9ABFE0E-9A3B-1C4D-A7F0-8BE2B393DBDF}"/>
    <dgm:cxn modelId="{A7FD4060-2A7D-864E-A7EC-68F6FF9163AC}" type="presOf" srcId="{7B898598-EBCD-9F44-B870-781510612DB7}" destId="{180C6A9A-4E60-EA4D-8864-A49EFD436F12}" srcOrd="0" destOrd="0" presId="urn:microsoft.com/office/officeart/2005/8/layout/pList2"/>
    <dgm:cxn modelId="{53315060-77D0-4540-85D6-3D5DF32169E2}" type="presOf" srcId="{4922FA29-7316-8648-BFC2-FDF4A44F25D7}" destId="{4B3CE144-BF95-2A45-98AE-1B83C1D8CFBB}" srcOrd="0" destOrd="1" presId="urn:microsoft.com/office/officeart/2005/8/layout/pList2"/>
    <dgm:cxn modelId="{7D5BD665-12A4-2441-912A-312E4872C2AC}" srcId="{527C5504-1128-E74E-8E4B-0F51CAD7C03B}" destId="{A79C24DC-C059-0745-B725-C75A0BC2607B}" srcOrd="0" destOrd="0" parTransId="{364FD46C-A91E-104B-89D0-B752525607C7}" sibTransId="{04CCF1AA-1663-3C4F-A71A-A882988BD423}"/>
    <dgm:cxn modelId="{7D383667-0B7F-5543-B53D-32D206E1A959}" type="presOf" srcId="{7A458F71-CD36-4547-A93F-32036A08BE83}" destId="{A37358D9-81CB-8644-986A-83BF9505FFCF}" srcOrd="0" destOrd="0" presId="urn:microsoft.com/office/officeart/2005/8/layout/pList2"/>
    <dgm:cxn modelId="{9C4E0C71-C397-CE46-8F94-A3D6F29323F6}" type="presOf" srcId="{15B98BE0-7F8E-0B48-9B09-4C27752C4194}" destId="{281FDA9B-C9E4-9245-B048-66649618E0C7}" srcOrd="0" destOrd="0" presId="urn:microsoft.com/office/officeart/2005/8/layout/pList2"/>
    <dgm:cxn modelId="{78808D71-5233-0444-B97C-6A420D713634}" srcId="{527C5504-1128-E74E-8E4B-0F51CAD7C03B}" destId="{790E2012-93F3-1845-A493-6225E8563BCA}" srcOrd="1" destOrd="0" parTransId="{A7122F42-1EDD-6547-8E53-A24DA7A70F49}" sibTransId="{A93A6F54-92F8-564D-A960-347F858FC589}"/>
    <dgm:cxn modelId="{D042CD51-C315-0B41-8015-572A22424E70}" type="presOf" srcId="{23DD4B54-C350-7A4A-9EA0-88A1F04EB168}" destId="{4B3CE144-BF95-2A45-98AE-1B83C1D8CFBB}" srcOrd="0" destOrd="2" presId="urn:microsoft.com/office/officeart/2005/8/layout/pList2"/>
    <dgm:cxn modelId="{ED1F0653-DAC8-3240-B471-539004CB78C2}" srcId="{37BBB8CC-72E0-E445-8A31-824D3766F5B4}" destId="{7E205A81-6265-1C4B-B5C9-1708174C6131}" srcOrd="0" destOrd="0" parTransId="{E8BAE234-FC1D-FE4E-950A-DEE95244E2BF}" sibTransId="{15B98BE0-7F8E-0B48-9B09-4C27752C4194}"/>
    <dgm:cxn modelId="{6F9ADE55-918F-7540-B330-8AE5E92FD39F}" type="presOf" srcId="{790E2012-93F3-1845-A493-6225E8563BCA}" destId="{BA8EF38A-3938-3942-B677-A1185D79F799}" srcOrd="0" destOrd="2" presId="urn:microsoft.com/office/officeart/2005/8/layout/pList2"/>
    <dgm:cxn modelId="{E0CD4856-FF60-7742-AABE-D8A2921193CD}" type="presOf" srcId="{B7BF1C77-15AA-4641-8252-291E0BA01DD4}" destId="{B1419E6D-F7F3-914F-BA4E-36E9233636ED}" srcOrd="0" destOrd="0" presId="urn:microsoft.com/office/officeart/2005/8/layout/pList2"/>
    <dgm:cxn modelId="{130C5A57-82F3-E24B-B5C9-2647A2099C3F}" type="presOf" srcId="{5A30D450-ED04-9141-BEF2-4CF2B5B0975F}" destId="{0346666A-DBF2-344C-BDA6-D8B3833B8206}" srcOrd="0" destOrd="0" presId="urn:microsoft.com/office/officeart/2005/8/layout/pList2"/>
    <dgm:cxn modelId="{6FDF7558-DE40-6E40-9717-B8497416413B}" srcId="{37BBB8CC-72E0-E445-8A31-824D3766F5B4}" destId="{B7BF1C77-15AA-4641-8252-291E0BA01DD4}" srcOrd="2" destOrd="0" parTransId="{1B2B6052-5746-594A-A093-96B6BE14C9C3}" sibTransId="{7B898598-EBCD-9F44-B870-781510612DB7}"/>
    <dgm:cxn modelId="{C8B9118B-0CD9-234B-B128-B98FB720FF22}" srcId="{5A30D450-ED04-9141-BEF2-4CF2B5B0975F}" destId="{C0700757-5C84-AF4F-9525-56BE44B22BA0}" srcOrd="1" destOrd="0" parTransId="{28F9A664-4CFB-B144-B587-CF8F1806631A}" sibTransId="{CFB52FA5-9519-0B4E-A98D-BFF3FBE3CF09}"/>
    <dgm:cxn modelId="{E75E878D-536F-3342-8C7D-51925A8C81A0}" type="presOf" srcId="{670B03DB-7273-6845-8D3D-64657DA8A7C5}" destId="{4B3CE144-BF95-2A45-98AE-1B83C1D8CFBB}" srcOrd="0" destOrd="0" presId="urn:microsoft.com/office/officeart/2005/8/layout/pList2"/>
    <dgm:cxn modelId="{BE9D248E-3573-8F4F-AA5B-EFB841011BD6}" srcId="{37BBB8CC-72E0-E445-8A31-824D3766F5B4}" destId="{527C5504-1128-E74E-8E4B-0F51CAD7C03B}" srcOrd="3" destOrd="0" parTransId="{287B14B1-5804-3249-AEF1-D9C8D5B62673}" sibTransId="{AD2C6128-0E54-B946-B231-2A60D1A45719}"/>
    <dgm:cxn modelId="{C5FBF092-7486-A345-824F-E0A8724FC7F1}" srcId="{5A30D450-ED04-9141-BEF2-4CF2B5B0975F}" destId="{07033089-2C08-DD45-AF8F-90717388EF3D}" srcOrd="0" destOrd="0" parTransId="{085881FD-1CE7-034C-B5C3-13B9063455C4}" sibTransId="{B795FE27-FEEA-9146-9161-7EC298EFC7F6}"/>
    <dgm:cxn modelId="{1EB06F95-CDAE-A244-A680-84EE1061F662}" type="presOf" srcId="{E259F084-7D87-4B44-BBAD-879F4890B1F7}" destId="{C8440EE9-2E4B-CC45-81CD-A971367B6673}" srcOrd="0" destOrd="1" presId="urn:microsoft.com/office/officeart/2005/8/layout/pList2"/>
    <dgm:cxn modelId="{4FFEEC98-0609-3C4E-BA97-B95013589196}" type="presOf" srcId="{DB9816F1-7C7F-3B4C-8A4C-70FB042CD867}" destId="{B1419E6D-F7F3-914F-BA4E-36E9233636ED}" srcOrd="0" destOrd="1" presId="urn:microsoft.com/office/officeart/2005/8/layout/pList2"/>
    <dgm:cxn modelId="{4BA918A0-05A5-694C-970F-85A6B75F870A}" type="presOf" srcId="{C0700757-5C84-AF4F-9525-56BE44B22BA0}" destId="{0346666A-DBF2-344C-BDA6-D8B3833B8206}" srcOrd="0" destOrd="2" presId="urn:microsoft.com/office/officeart/2005/8/layout/pList2"/>
    <dgm:cxn modelId="{D0ACB9B7-E84B-E240-80EC-B11A10E0F804}" type="presOf" srcId="{7E205A81-6265-1C4B-B5C9-1708174C6131}" destId="{C8440EE9-2E4B-CC45-81CD-A971367B6673}" srcOrd="0" destOrd="0" presId="urn:microsoft.com/office/officeart/2005/8/layout/pList2"/>
    <dgm:cxn modelId="{93B598C4-1556-7243-8DDD-B3DCA737C4F6}" srcId="{7E205A81-6265-1C4B-B5C9-1708174C6131}" destId="{E259F084-7D87-4B44-BBAD-879F4890B1F7}" srcOrd="0" destOrd="0" parTransId="{704F9442-F686-7F44-BBFA-D8251436856B}" sibTransId="{4875A7F7-8BF2-0145-8BA2-397CE194A4DE}"/>
    <dgm:cxn modelId="{9BA6ECD4-C888-084A-8630-7F37B41B6131}" type="presOf" srcId="{AD2C6128-0E54-B946-B231-2A60D1A45719}" destId="{6094BC57-1CDD-F74B-BC5F-B4F0180B06A8}" srcOrd="0" destOrd="0" presId="urn:microsoft.com/office/officeart/2005/8/layout/pList2"/>
    <dgm:cxn modelId="{2EA3E0D7-1739-2449-9BC3-F1AC944AF3BB}" srcId="{37BBB8CC-72E0-E445-8A31-824D3766F5B4}" destId="{670B03DB-7273-6845-8D3D-64657DA8A7C5}" srcOrd="1" destOrd="0" parTransId="{E33795E3-1D3E-8845-95B1-964DBCDF1962}" sibTransId="{7A458F71-CD36-4547-A93F-32036A08BE83}"/>
    <dgm:cxn modelId="{6B523BE7-57A5-004D-AC2F-F79322FAA2CD}" type="presOf" srcId="{A79C24DC-C059-0745-B725-C75A0BC2607B}" destId="{BA8EF38A-3938-3942-B677-A1185D79F799}" srcOrd="0" destOrd="1" presId="urn:microsoft.com/office/officeart/2005/8/layout/pList2"/>
    <dgm:cxn modelId="{EF5CE6E7-A61C-E742-A643-56D29D8C87BC}" type="presOf" srcId="{527C5504-1128-E74E-8E4B-0F51CAD7C03B}" destId="{BA8EF38A-3938-3942-B677-A1185D79F799}" srcOrd="0" destOrd="0" presId="urn:microsoft.com/office/officeart/2005/8/layout/pList2"/>
    <dgm:cxn modelId="{9C5B48E9-CC87-2543-B14D-79D313B8AFDA}" srcId="{B7BF1C77-15AA-4641-8252-291E0BA01DD4}" destId="{DB9816F1-7C7F-3B4C-8A4C-70FB042CD867}" srcOrd="0" destOrd="0" parTransId="{43604224-635F-DE4C-B863-B0CF20876644}" sibTransId="{656E53BA-187D-B347-B984-1AB3088C05CB}"/>
    <dgm:cxn modelId="{3B7CE1F8-05B5-3A45-A8EE-A30ACBE3A398}" srcId="{B7BF1C77-15AA-4641-8252-291E0BA01DD4}" destId="{09B00ABD-DF15-844A-8C30-8EFE01CC7996}" srcOrd="1" destOrd="0" parTransId="{4FED1EF3-25F7-EA47-A3FE-5A6A8EE7BB87}" sibTransId="{6DABA485-2DC6-A94F-A574-FDBE3991774D}"/>
    <dgm:cxn modelId="{021AC0ED-3706-694C-B034-852D6548CEE6}" type="presParOf" srcId="{68C4494F-0524-394F-BD66-DA350D4BED09}" destId="{4456B9FC-EBF0-4D45-9A7A-07C368953534}" srcOrd="0" destOrd="0" presId="urn:microsoft.com/office/officeart/2005/8/layout/pList2"/>
    <dgm:cxn modelId="{C7DB31D7-A30F-234F-A052-AC547A4B256E}" type="presParOf" srcId="{68C4494F-0524-394F-BD66-DA350D4BED09}" destId="{99D43C1B-F486-CA42-ABCC-23D74CBDC574}" srcOrd="1" destOrd="0" presId="urn:microsoft.com/office/officeart/2005/8/layout/pList2"/>
    <dgm:cxn modelId="{1F509419-6E10-CD41-8EDE-CB5EB2201707}" type="presParOf" srcId="{99D43C1B-F486-CA42-ABCC-23D74CBDC574}" destId="{94A43F7F-E68E-BA4F-BB64-F9316DDC17E6}" srcOrd="0" destOrd="0" presId="urn:microsoft.com/office/officeart/2005/8/layout/pList2"/>
    <dgm:cxn modelId="{2D64995E-0D9B-534D-A2A9-B2F2095F8E42}" type="presParOf" srcId="{94A43F7F-E68E-BA4F-BB64-F9316DDC17E6}" destId="{C8440EE9-2E4B-CC45-81CD-A971367B6673}" srcOrd="0" destOrd="0" presId="urn:microsoft.com/office/officeart/2005/8/layout/pList2"/>
    <dgm:cxn modelId="{0E479DAE-FB21-FB44-B52D-590ACBAB1B73}" type="presParOf" srcId="{94A43F7F-E68E-BA4F-BB64-F9316DDC17E6}" destId="{2EE15905-C979-A545-BC3E-F9D0C4ECD0D7}" srcOrd="1" destOrd="0" presId="urn:microsoft.com/office/officeart/2005/8/layout/pList2"/>
    <dgm:cxn modelId="{030E61C5-3D5D-FA43-9B13-909F223D8148}" type="presParOf" srcId="{94A43F7F-E68E-BA4F-BB64-F9316DDC17E6}" destId="{D8D5B1C1-0513-3F44-A2C9-3CB9020F5AA9}" srcOrd="2" destOrd="0" presId="urn:microsoft.com/office/officeart/2005/8/layout/pList2"/>
    <dgm:cxn modelId="{86621727-8BFF-514A-B6C6-87EB6DD0AF6B}" type="presParOf" srcId="{99D43C1B-F486-CA42-ABCC-23D74CBDC574}" destId="{281FDA9B-C9E4-9245-B048-66649618E0C7}" srcOrd="1" destOrd="0" presId="urn:microsoft.com/office/officeart/2005/8/layout/pList2"/>
    <dgm:cxn modelId="{BCD2056D-9EB4-6040-99AF-F6CE8798FABD}" type="presParOf" srcId="{99D43C1B-F486-CA42-ABCC-23D74CBDC574}" destId="{58180376-E8D2-C143-84CB-CB7B424DEB02}" srcOrd="2" destOrd="0" presId="urn:microsoft.com/office/officeart/2005/8/layout/pList2"/>
    <dgm:cxn modelId="{C0F51521-8344-7D4E-B0E4-28B2E1A4862B}" type="presParOf" srcId="{58180376-E8D2-C143-84CB-CB7B424DEB02}" destId="{4B3CE144-BF95-2A45-98AE-1B83C1D8CFBB}" srcOrd="0" destOrd="0" presId="urn:microsoft.com/office/officeart/2005/8/layout/pList2"/>
    <dgm:cxn modelId="{734189AC-C350-2D4D-886D-2CAFB6EE6F3E}" type="presParOf" srcId="{58180376-E8D2-C143-84CB-CB7B424DEB02}" destId="{1804F63A-DDF8-DA40-901E-7F0B075F2C4A}" srcOrd="1" destOrd="0" presId="urn:microsoft.com/office/officeart/2005/8/layout/pList2"/>
    <dgm:cxn modelId="{DFD7A200-0991-3C4B-9DC3-F11877B2331B}" type="presParOf" srcId="{58180376-E8D2-C143-84CB-CB7B424DEB02}" destId="{2A693AC7-687C-C94E-940A-AF7ADC55CDB7}" srcOrd="2" destOrd="0" presId="urn:microsoft.com/office/officeart/2005/8/layout/pList2"/>
    <dgm:cxn modelId="{E9F32C8D-5C32-A44E-8DE7-552053FCC005}" type="presParOf" srcId="{99D43C1B-F486-CA42-ABCC-23D74CBDC574}" destId="{A37358D9-81CB-8644-986A-83BF9505FFCF}" srcOrd="3" destOrd="0" presId="urn:microsoft.com/office/officeart/2005/8/layout/pList2"/>
    <dgm:cxn modelId="{DD9BF863-15B0-6849-BABC-321127DA5118}" type="presParOf" srcId="{99D43C1B-F486-CA42-ABCC-23D74CBDC574}" destId="{063B78EC-D111-B546-971D-33F0C05C5E06}" srcOrd="4" destOrd="0" presId="urn:microsoft.com/office/officeart/2005/8/layout/pList2"/>
    <dgm:cxn modelId="{0832F1F9-BBF9-7E4B-BD9F-A0D7ED96B5A4}" type="presParOf" srcId="{063B78EC-D111-B546-971D-33F0C05C5E06}" destId="{B1419E6D-F7F3-914F-BA4E-36E9233636ED}" srcOrd="0" destOrd="0" presId="urn:microsoft.com/office/officeart/2005/8/layout/pList2"/>
    <dgm:cxn modelId="{FA05C4F4-94F4-3C49-8B88-6D3F4926EAA4}" type="presParOf" srcId="{063B78EC-D111-B546-971D-33F0C05C5E06}" destId="{33442AE8-B408-324A-A2BA-14D9CEA2CFEC}" srcOrd="1" destOrd="0" presId="urn:microsoft.com/office/officeart/2005/8/layout/pList2"/>
    <dgm:cxn modelId="{A2BD5A39-40F8-654A-BF59-8DC5DAB0582B}" type="presParOf" srcId="{063B78EC-D111-B546-971D-33F0C05C5E06}" destId="{448A4E55-D4B8-224A-9D98-CD22CB3B36B1}" srcOrd="2" destOrd="0" presId="urn:microsoft.com/office/officeart/2005/8/layout/pList2"/>
    <dgm:cxn modelId="{159850B9-595A-3B48-8E93-5092F8F38F38}" type="presParOf" srcId="{99D43C1B-F486-CA42-ABCC-23D74CBDC574}" destId="{180C6A9A-4E60-EA4D-8864-A49EFD436F12}" srcOrd="5" destOrd="0" presId="urn:microsoft.com/office/officeart/2005/8/layout/pList2"/>
    <dgm:cxn modelId="{9498DF3A-7FF0-CA44-96A0-5B5C07DD8B1B}" type="presParOf" srcId="{99D43C1B-F486-CA42-ABCC-23D74CBDC574}" destId="{37F4574D-C5BB-984F-97D7-66D460377419}" srcOrd="6" destOrd="0" presId="urn:microsoft.com/office/officeart/2005/8/layout/pList2"/>
    <dgm:cxn modelId="{06E73FF5-709F-A342-871E-291C3C6600BE}" type="presParOf" srcId="{37F4574D-C5BB-984F-97D7-66D460377419}" destId="{BA8EF38A-3938-3942-B677-A1185D79F799}" srcOrd="0" destOrd="0" presId="urn:microsoft.com/office/officeart/2005/8/layout/pList2"/>
    <dgm:cxn modelId="{994A4816-897B-2941-856E-E0C71E58DD25}" type="presParOf" srcId="{37F4574D-C5BB-984F-97D7-66D460377419}" destId="{56F88643-2804-3F4D-BE03-EF084D77E3FA}" srcOrd="1" destOrd="0" presId="urn:microsoft.com/office/officeart/2005/8/layout/pList2"/>
    <dgm:cxn modelId="{4896564B-9D6F-8647-B30A-F2ED506D0486}" type="presParOf" srcId="{37F4574D-C5BB-984F-97D7-66D460377419}" destId="{0D9CC7F1-D5D4-3D40-8A0A-4BF6257C2311}" srcOrd="2" destOrd="0" presId="urn:microsoft.com/office/officeart/2005/8/layout/pList2"/>
    <dgm:cxn modelId="{81F16AB4-3187-4543-AD3C-97FFB2524E5E}" type="presParOf" srcId="{99D43C1B-F486-CA42-ABCC-23D74CBDC574}" destId="{6094BC57-1CDD-F74B-BC5F-B4F0180B06A8}" srcOrd="7" destOrd="0" presId="urn:microsoft.com/office/officeart/2005/8/layout/pList2"/>
    <dgm:cxn modelId="{F1B5E7FA-4D62-2849-9339-069AC78F813B}" type="presParOf" srcId="{99D43C1B-F486-CA42-ABCC-23D74CBDC574}" destId="{A8619CE2-21BB-A94D-916F-AD9D53E1963A}" srcOrd="8" destOrd="0" presId="urn:microsoft.com/office/officeart/2005/8/layout/pList2"/>
    <dgm:cxn modelId="{EB12A6C6-D583-F948-A80A-7D78645C5C00}" type="presParOf" srcId="{A8619CE2-21BB-A94D-916F-AD9D53E1963A}" destId="{0346666A-DBF2-344C-BDA6-D8B3833B8206}" srcOrd="0" destOrd="0" presId="urn:microsoft.com/office/officeart/2005/8/layout/pList2"/>
    <dgm:cxn modelId="{4CF0C627-D8B8-024E-99F5-5CF0AE05F704}" type="presParOf" srcId="{A8619CE2-21BB-A94D-916F-AD9D53E1963A}" destId="{D3B555B7-38C6-0C43-9815-E0CBBD34719A}" srcOrd="1" destOrd="0" presId="urn:microsoft.com/office/officeart/2005/8/layout/pList2"/>
    <dgm:cxn modelId="{86E9AE91-BFD3-074A-996A-1DDF935133AC}" type="presParOf" srcId="{A8619CE2-21BB-A94D-916F-AD9D53E1963A}" destId="{D0F8E1C6-28DB-034A-B7C1-141A2F81386E}"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F90DC7-4036-409B-AA8D-11836AAF0DFC}" type="doc">
      <dgm:prSet loTypeId="urn:microsoft.com/office/officeart/2005/8/layout/cycle3" loCatId="cycle" qsTypeId="urn:microsoft.com/office/officeart/2005/8/quickstyle/simple1" qsCatId="simple" csTypeId="urn:microsoft.com/office/officeart/2005/8/colors/accent6_1" csCatId="accent6" phldr="1"/>
      <dgm:spPr/>
      <dgm:t>
        <a:bodyPr/>
        <a:lstStyle/>
        <a:p>
          <a:endParaRPr lang="en-US"/>
        </a:p>
      </dgm:t>
    </dgm:pt>
    <dgm:pt modelId="{C626C754-EF5D-45D3-8E5E-941E06E5C81A}">
      <dgm:prSet/>
      <dgm:spPr/>
      <dgm:t>
        <a:bodyPr/>
        <a:lstStyle/>
        <a:p>
          <a:r>
            <a:rPr lang="fr-FR"/>
            <a:t>Massifiée</a:t>
          </a:r>
          <a:endParaRPr lang="en-US"/>
        </a:p>
      </dgm:t>
    </dgm:pt>
    <dgm:pt modelId="{9FAD285A-D211-4E17-9FCD-6FE08AEC5264}" type="parTrans" cxnId="{585DD5EB-8B78-47C9-8D4E-6A8C6B7B705D}">
      <dgm:prSet/>
      <dgm:spPr/>
      <dgm:t>
        <a:bodyPr/>
        <a:lstStyle/>
        <a:p>
          <a:endParaRPr lang="en-US"/>
        </a:p>
      </dgm:t>
    </dgm:pt>
    <dgm:pt modelId="{95D2B5A9-7381-432B-8205-74E976BB7B6C}" type="sibTrans" cxnId="{585DD5EB-8B78-47C9-8D4E-6A8C6B7B705D}">
      <dgm:prSet/>
      <dgm:spPr/>
      <dgm:t>
        <a:bodyPr/>
        <a:lstStyle/>
        <a:p>
          <a:endParaRPr lang="en-US"/>
        </a:p>
      </dgm:t>
    </dgm:pt>
    <dgm:pt modelId="{25773AE1-F865-4136-8041-1E318FB8CB52}">
      <dgm:prSet/>
      <dgm:spPr/>
      <dgm:t>
        <a:bodyPr/>
        <a:lstStyle/>
        <a:p>
          <a:r>
            <a:rPr lang="fr-FR"/>
            <a:t>Mutualisée et coopérative</a:t>
          </a:r>
          <a:endParaRPr lang="en-US"/>
        </a:p>
      </dgm:t>
    </dgm:pt>
    <dgm:pt modelId="{8A7D4B2D-FAEA-4362-B571-74C2DA66808A}" type="parTrans" cxnId="{CD89A0F9-AF70-4298-A239-A8CBE47F278A}">
      <dgm:prSet/>
      <dgm:spPr/>
      <dgm:t>
        <a:bodyPr/>
        <a:lstStyle/>
        <a:p>
          <a:endParaRPr lang="en-US"/>
        </a:p>
      </dgm:t>
    </dgm:pt>
    <dgm:pt modelId="{8DA93423-8584-4EF5-94B1-7057E5B9F61D}" type="sibTrans" cxnId="{CD89A0F9-AF70-4298-A239-A8CBE47F278A}">
      <dgm:prSet/>
      <dgm:spPr/>
      <dgm:t>
        <a:bodyPr/>
        <a:lstStyle/>
        <a:p>
          <a:endParaRPr lang="en-US"/>
        </a:p>
      </dgm:t>
    </dgm:pt>
    <dgm:pt modelId="{241A3539-3348-47DB-96C2-4AA5197E8E23}">
      <dgm:prSet/>
      <dgm:spPr/>
      <dgm:t>
        <a:bodyPr/>
        <a:lstStyle/>
        <a:p>
          <a:r>
            <a:rPr lang="fr-FR" dirty="0"/>
            <a:t>Pilotée par la l’information, la donnée</a:t>
          </a:r>
          <a:endParaRPr lang="en-US" dirty="0"/>
        </a:p>
      </dgm:t>
    </dgm:pt>
    <dgm:pt modelId="{515F2E38-89BC-4C55-A0B0-8A105EB6D230}" type="parTrans" cxnId="{4E603CCB-08F8-4974-933A-ABA4354FFE01}">
      <dgm:prSet/>
      <dgm:spPr/>
      <dgm:t>
        <a:bodyPr/>
        <a:lstStyle/>
        <a:p>
          <a:endParaRPr lang="en-US"/>
        </a:p>
      </dgm:t>
    </dgm:pt>
    <dgm:pt modelId="{BDA61DEC-1ABA-407B-9054-658787932742}" type="sibTrans" cxnId="{4E603CCB-08F8-4974-933A-ABA4354FFE01}">
      <dgm:prSet/>
      <dgm:spPr/>
      <dgm:t>
        <a:bodyPr/>
        <a:lstStyle/>
        <a:p>
          <a:endParaRPr lang="en-US"/>
        </a:p>
      </dgm:t>
    </dgm:pt>
    <dgm:pt modelId="{2F0B5C85-083A-4480-8615-6D5A2AA172E8}">
      <dgm:prSet/>
      <dgm:spPr/>
      <dgm:t>
        <a:bodyPr/>
        <a:lstStyle/>
        <a:p>
          <a:r>
            <a:rPr lang="fr-FR"/>
            <a:t>Décarbonée</a:t>
          </a:r>
          <a:endParaRPr lang="en-US"/>
        </a:p>
      </dgm:t>
    </dgm:pt>
    <dgm:pt modelId="{C777A6BF-4C65-40D1-895C-1F17AFF1F542}" type="parTrans" cxnId="{A811B581-2995-483F-933E-F5DA1CA4D725}">
      <dgm:prSet/>
      <dgm:spPr/>
      <dgm:t>
        <a:bodyPr/>
        <a:lstStyle/>
        <a:p>
          <a:endParaRPr lang="en-US"/>
        </a:p>
      </dgm:t>
    </dgm:pt>
    <dgm:pt modelId="{76B34259-B05F-4F4C-ACC2-9091162E79DE}" type="sibTrans" cxnId="{A811B581-2995-483F-933E-F5DA1CA4D725}">
      <dgm:prSet/>
      <dgm:spPr/>
      <dgm:t>
        <a:bodyPr/>
        <a:lstStyle/>
        <a:p>
          <a:endParaRPr lang="en-US"/>
        </a:p>
      </dgm:t>
    </dgm:pt>
    <dgm:pt modelId="{1C0D9011-FDA6-41F9-B90E-15FD968EEF5C}">
      <dgm:prSet/>
      <dgm:spPr/>
      <dgm:t>
        <a:bodyPr/>
        <a:lstStyle/>
        <a:p>
          <a:r>
            <a:rPr lang="fr-FR"/>
            <a:t>Diversifiée</a:t>
          </a:r>
          <a:endParaRPr lang="en-US"/>
        </a:p>
      </dgm:t>
    </dgm:pt>
    <dgm:pt modelId="{7F7E497A-50B9-43E6-87C9-1766B27C36C0}" type="parTrans" cxnId="{A9D81DC5-E6B6-4FC2-888E-E378950839EC}">
      <dgm:prSet/>
      <dgm:spPr/>
      <dgm:t>
        <a:bodyPr/>
        <a:lstStyle/>
        <a:p>
          <a:endParaRPr lang="en-US"/>
        </a:p>
      </dgm:t>
    </dgm:pt>
    <dgm:pt modelId="{107262A4-ED19-4094-8E67-BB5538DACA65}" type="sibTrans" cxnId="{A9D81DC5-E6B6-4FC2-888E-E378950839EC}">
      <dgm:prSet/>
      <dgm:spPr/>
      <dgm:t>
        <a:bodyPr/>
        <a:lstStyle/>
        <a:p>
          <a:endParaRPr lang="en-US"/>
        </a:p>
      </dgm:t>
    </dgm:pt>
    <dgm:pt modelId="{90C32753-7ADB-482A-A12A-B26ABDB4B5FD}">
      <dgm:prSet/>
      <dgm:spPr/>
      <dgm:t>
        <a:bodyPr/>
        <a:lstStyle/>
        <a:p>
          <a:r>
            <a:rPr lang="fr-FR"/>
            <a:t>Professionnalisée</a:t>
          </a:r>
          <a:endParaRPr lang="en-US"/>
        </a:p>
      </dgm:t>
    </dgm:pt>
    <dgm:pt modelId="{74B8773F-4415-4256-9C7F-25E641BC08C3}" type="parTrans" cxnId="{0224C81B-F884-4857-8938-778BC1B99EC2}">
      <dgm:prSet/>
      <dgm:spPr/>
      <dgm:t>
        <a:bodyPr/>
        <a:lstStyle/>
        <a:p>
          <a:endParaRPr lang="en-US"/>
        </a:p>
      </dgm:t>
    </dgm:pt>
    <dgm:pt modelId="{C37E75FB-AE3D-4665-8AD6-F80709A55890}" type="sibTrans" cxnId="{0224C81B-F884-4857-8938-778BC1B99EC2}">
      <dgm:prSet/>
      <dgm:spPr/>
      <dgm:t>
        <a:bodyPr/>
        <a:lstStyle/>
        <a:p>
          <a:endParaRPr lang="en-US"/>
        </a:p>
      </dgm:t>
    </dgm:pt>
    <dgm:pt modelId="{6D200468-6A6D-405A-A09C-514FB321F491}">
      <dgm:prSet/>
      <dgm:spPr/>
      <dgm:t>
        <a:bodyPr/>
        <a:lstStyle/>
        <a:p>
          <a:r>
            <a:rPr lang="fr-FR"/>
            <a:t>Structurée</a:t>
          </a:r>
          <a:endParaRPr lang="en-US"/>
        </a:p>
      </dgm:t>
    </dgm:pt>
    <dgm:pt modelId="{2E3E75EF-24BA-4E99-B429-BFB8B9EC71D5}" type="parTrans" cxnId="{9F8890EA-3D2B-4ABF-AEAE-F3F28DE224B3}">
      <dgm:prSet/>
      <dgm:spPr/>
      <dgm:t>
        <a:bodyPr/>
        <a:lstStyle/>
        <a:p>
          <a:endParaRPr lang="en-US"/>
        </a:p>
      </dgm:t>
    </dgm:pt>
    <dgm:pt modelId="{E1614B86-ED26-439A-BCCD-1BE3D68C386E}" type="sibTrans" cxnId="{9F8890EA-3D2B-4ABF-AEAE-F3F28DE224B3}">
      <dgm:prSet/>
      <dgm:spPr/>
      <dgm:t>
        <a:bodyPr/>
        <a:lstStyle/>
        <a:p>
          <a:endParaRPr lang="en-US"/>
        </a:p>
      </dgm:t>
    </dgm:pt>
    <dgm:pt modelId="{2B4104C2-82FC-4FC8-9062-52C27CBBF5FD}">
      <dgm:prSet/>
      <dgm:spPr/>
      <dgm:t>
        <a:bodyPr/>
        <a:lstStyle/>
        <a:p>
          <a:r>
            <a:rPr lang="fr-FR"/>
            <a:t>Synchronisée</a:t>
          </a:r>
          <a:endParaRPr lang="en-US"/>
        </a:p>
      </dgm:t>
    </dgm:pt>
    <dgm:pt modelId="{368E8551-8CE0-4D9B-947D-37EFDAAE967D}" type="parTrans" cxnId="{48212CB6-68ED-4ECE-8DFD-849A9E77C34A}">
      <dgm:prSet/>
      <dgm:spPr/>
      <dgm:t>
        <a:bodyPr/>
        <a:lstStyle/>
        <a:p>
          <a:endParaRPr lang="en-US"/>
        </a:p>
      </dgm:t>
    </dgm:pt>
    <dgm:pt modelId="{59EF1E7B-762D-4ED2-A22D-809695721456}" type="sibTrans" cxnId="{48212CB6-68ED-4ECE-8DFD-849A9E77C34A}">
      <dgm:prSet/>
      <dgm:spPr/>
      <dgm:t>
        <a:bodyPr/>
        <a:lstStyle/>
        <a:p>
          <a:endParaRPr lang="en-US"/>
        </a:p>
      </dgm:t>
    </dgm:pt>
    <dgm:pt modelId="{2F4119E3-3B26-43AB-92B9-C74EB04B247D}">
      <dgm:prSet/>
      <dgm:spPr/>
      <dgm:t>
        <a:bodyPr/>
        <a:lstStyle/>
        <a:p>
          <a:r>
            <a:rPr lang="fr-FR"/>
            <a:t>Raisonnée et responsabilisée</a:t>
          </a:r>
          <a:endParaRPr lang="en-US"/>
        </a:p>
      </dgm:t>
    </dgm:pt>
    <dgm:pt modelId="{E8509193-5812-435E-9353-74403E4A1E9C}" type="parTrans" cxnId="{E902E360-CB2B-4628-98EC-39429D496952}">
      <dgm:prSet/>
      <dgm:spPr/>
      <dgm:t>
        <a:bodyPr/>
        <a:lstStyle/>
        <a:p>
          <a:endParaRPr lang="en-US"/>
        </a:p>
      </dgm:t>
    </dgm:pt>
    <dgm:pt modelId="{AB0D4BC0-E6E5-459F-8B79-8C7566A3E390}" type="sibTrans" cxnId="{E902E360-CB2B-4628-98EC-39429D496952}">
      <dgm:prSet/>
      <dgm:spPr/>
      <dgm:t>
        <a:bodyPr/>
        <a:lstStyle/>
        <a:p>
          <a:endParaRPr lang="en-US"/>
        </a:p>
      </dgm:t>
    </dgm:pt>
    <dgm:pt modelId="{CAB581E9-5AC0-8242-B088-36B2C2BE8FE7}" type="pres">
      <dgm:prSet presAssocID="{97F90DC7-4036-409B-AA8D-11836AAF0DFC}" presName="Name0" presStyleCnt="0">
        <dgm:presLayoutVars>
          <dgm:dir/>
          <dgm:resizeHandles val="exact"/>
        </dgm:presLayoutVars>
      </dgm:prSet>
      <dgm:spPr/>
    </dgm:pt>
    <dgm:pt modelId="{B4874A41-30E5-3645-A245-250938514365}" type="pres">
      <dgm:prSet presAssocID="{97F90DC7-4036-409B-AA8D-11836AAF0DFC}" presName="cycle" presStyleCnt="0"/>
      <dgm:spPr/>
    </dgm:pt>
    <dgm:pt modelId="{33E90F6F-F527-8542-A315-143F98EC6094}" type="pres">
      <dgm:prSet presAssocID="{C626C754-EF5D-45D3-8E5E-941E06E5C81A}" presName="nodeFirstNode" presStyleLbl="node1" presStyleIdx="0" presStyleCnt="9">
        <dgm:presLayoutVars>
          <dgm:bulletEnabled val="1"/>
        </dgm:presLayoutVars>
      </dgm:prSet>
      <dgm:spPr/>
    </dgm:pt>
    <dgm:pt modelId="{011EE892-21FC-D048-B015-60B231A99E46}" type="pres">
      <dgm:prSet presAssocID="{95D2B5A9-7381-432B-8205-74E976BB7B6C}" presName="sibTransFirstNode" presStyleLbl="bgShp" presStyleIdx="0" presStyleCnt="1"/>
      <dgm:spPr/>
    </dgm:pt>
    <dgm:pt modelId="{D6A76DF6-5896-2347-874B-D9E4325CDD04}" type="pres">
      <dgm:prSet presAssocID="{25773AE1-F865-4136-8041-1E318FB8CB52}" presName="nodeFollowingNodes" presStyleLbl="node1" presStyleIdx="1" presStyleCnt="9">
        <dgm:presLayoutVars>
          <dgm:bulletEnabled val="1"/>
        </dgm:presLayoutVars>
      </dgm:prSet>
      <dgm:spPr/>
    </dgm:pt>
    <dgm:pt modelId="{7F49B0DB-FF9E-284D-B5E2-F3301A24AB65}" type="pres">
      <dgm:prSet presAssocID="{241A3539-3348-47DB-96C2-4AA5197E8E23}" presName="nodeFollowingNodes" presStyleLbl="node1" presStyleIdx="2" presStyleCnt="9">
        <dgm:presLayoutVars>
          <dgm:bulletEnabled val="1"/>
        </dgm:presLayoutVars>
      </dgm:prSet>
      <dgm:spPr/>
    </dgm:pt>
    <dgm:pt modelId="{88F3C638-0FD9-9345-8142-A07DAE43D10F}" type="pres">
      <dgm:prSet presAssocID="{2F0B5C85-083A-4480-8615-6D5A2AA172E8}" presName="nodeFollowingNodes" presStyleLbl="node1" presStyleIdx="3" presStyleCnt="9">
        <dgm:presLayoutVars>
          <dgm:bulletEnabled val="1"/>
        </dgm:presLayoutVars>
      </dgm:prSet>
      <dgm:spPr/>
    </dgm:pt>
    <dgm:pt modelId="{F3018C74-8E4F-FC4A-BD1E-3D7704046775}" type="pres">
      <dgm:prSet presAssocID="{1C0D9011-FDA6-41F9-B90E-15FD968EEF5C}" presName="nodeFollowingNodes" presStyleLbl="node1" presStyleIdx="4" presStyleCnt="9">
        <dgm:presLayoutVars>
          <dgm:bulletEnabled val="1"/>
        </dgm:presLayoutVars>
      </dgm:prSet>
      <dgm:spPr/>
    </dgm:pt>
    <dgm:pt modelId="{3E068C2E-2343-BD49-B383-997B35E3E24A}" type="pres">
      <dgm:prSet presAssocID="{90C32753-7ADB-482A-A12A-B26ABDB4B5FD}" presName="nodeFollowingNodes" presStyleLbl="node1" presStyleIdx="5" presStyleCnt="9">
        <dgm:presLayoutVars>
          <dgm:bulletEnabled val="1"/>
        </dgm:presLayoutVars>
      </dgm:prSet>
      <dgm:spPr/>
    </dgm:pt>
    <dgm:pt modelId="{27633212-2D08-F04B-A2B1-48C6959833F5}" type="pres">
      <dgm:prSet presAssocID="{6D200468-6A6D-405A-A09C-514FB321F491}" presName="nodeFollowingNodes" presStyleLbl="node1" presStyleIdx="6" presStyleCnt="9">
        <dgm:presLayoutVars>
          <dgm:bulletEnabled val="1"/>
        </dgm:presLayoutVars>
      </dgm:prSet>
      <dgm:spPr/>
    </dgm:pt>
    <dgm:pt modelId="{F1681E5E-DCB4-534D-A3F6-DB5878D184FB}" type="pres">
      <dgm:prSet presAssocID="{2B4104C2-82FC-4FC8-9062-52C27CBBF5FD}" presName="nodeFollowingNodes" presStyleLbl="node1" presStyleIdx="7" presStyleCnt="9">
        <dgm:presLayoutVars>
          <dgm:bulletEnabled val="1"/>
        </dgm:presLayoutVars>
      </dgm:prSet>
      <dgm:spPr/>
    </dgm:pt>
    <dgm:pt modelId="{A08E6CF2-867A-6F4C-A1DC-44E52D77D29B}" type="pres">
      <dgm:prSet presAssocID="{2F4119E3-3B26-43AB-92B9-C74EB04B247D}" presName="nodeFollowingNodes" presStyleLbl="node1" presStyleIdx="8" presStyleCnt="9">
        <dgm:presLayoutVars>
          <dgm:bulletEnabled val="1"/>
        </dgm:presLayoutVars>
      </dgm:prSet>
      <dgm:spPr/>
    </dgm:pt>
  </dgm:ptLst>
  <dgm:cxnLst>
    <dgm:cxn modelId="{0224C81B-F884-4857-8938-778BC1B99EC2}" srcId="{97F90DC7-4036-409B-AA8D-11836AAF0DFC}" destId="{90C32753-7ADB-482A-A12A-B26ABDB4B5FD}" srcOrd="5" destOrd="0" parTransId="{74B8773F-4415-4256-9C7F-25E641BC08C3}" sibTransId="{C37E75FB-AE3D-4665-8AD6-F80709A55890}"/>
    <dgm:cxn modelId="{E902E360-CB2B-4628-98EC-39429D496952}" srcId="{97F90DC7-4036-409B-AA8D-11836AAF0DFC}" destId="{2F4119E3-3B26-43AB-92B9-C74EB04B247D}" srcOrd="8" destOrd="0" parTransId="{E8509193-5812-435E-9353-74403E4A1E9C}" sibTransId="{AB0D4BC0-E6E5-459F-8B79-8C7566A3E390}"/>
    <dgm:cxn modelId="{1E15586C-97BB-214A-A356-B6BCB2BAEA80}" type="presOf" srcId="{97F90DC7-4036-409B-AA8D-11836AAF0DFC}" destId="{CAB581E9-5AC0-8242-B088-36B2C2BE8FE7}" srcOrd="0" destOrd="0" presId="urn:microsoft.com/office/officeart/2005/8/layout/cycle3"/>
    <dgm:cxn modelId="{A811B581-2995-483F-933E-F5DA1CA4D725}" srcId="{97F90DC7-4036-409B-AA8D-11836AAF0DFC}" destId="{2F0B5C85-083A-4480-8615-6D5A2AA172E8}" srcOrd="3" destOrd="0" parTransId="{C777A6BF-4C65-40D1-895C-1F17AFF1F542}" sibTransId="{76B34259-B05F-4F4C-ACC2-9091162E79DE}"/>
    <dgm:cxn modelId="{1F7EAB85-87BD-C94D-AF15-C9DAE90C2AF8}" type="presOf" srcId="{6D200468-6A6D-405A-A09C-514FB321F491}" destId="{27633212-2D08-F04B-A2B1-48C6959833F5}" srcOrd="0" destOrd="0" presId="urn:microsoft.com/office/officeart/2005/8/layout/cycle3"/>
    <dgm:cxn modelId="{25A71F87-111D-8B48-9639-24B36FF99E2C}" type="presOf" srcId="{2F0B5C85-083A-4480-8615-6D5A2AA172E8}" destId="{88F3C638-0FD9-9345-8142-A07DAE43D10F}" srcOrd="0" destOrd="0" presId="urn:microsoft.com/office/officeart/2005/8/layout/cycle3"/>
    <dgm:cxn modelId="{0AAFF89D-0427-9D43-8A67-4B6F27E1C294}" type="presOf" srcId="{25773AE1-F865-4136-8041-1E318FB8CB52}" destId="{D6A76DF6-5896-2347-874B-D9E4325CDD04}" srcOrd="0" destOrd="0" presId="urn:microsoft.com/office/officeart/2005/8/layout/cycle3"/>
    <dgm:cxn modelId="{D669E3A1-D8B0-7A48-B4C0-CA089B8094D5}" type="presOf" srcId="{C626C754-EF5D-45D3-8E5E-941E06E5C81A}" destId="{33E90F6F-F527-8542-A315-143F98EC6094}" srcOrd="0" destOrd="0" presId="urn:microsoft.com/office/officeart/2005/8/layout/cycle3"/>
    <dgm:cxn modelId="{C2E8C5A9-8D80-EE46-B923-C210A5296671}" type="presOf" srcId="{1C0D9011-FDA6-41F9-B90E-15FD968EEF5C}" destId="{F3018C74-8E4F-FC4A-BD1E-3D7704046775}" srcOrd="0" destOrd="0" presId="urn:microsoft.com/office/officeart/2005/8/layout/cycle3"/>
    <dgm:cxn modelId="{2DA8F0A9-E630-0648-BA16-31EFFA206B98}" type="presOf" srcId="{95D2B5A9-7381-432B-8205-74E976BB7B6C}" destId="{011EE892-21FC-D048-B015-60B231A99E46}" srcOrd="0" destOrd="0" presId="urn:microsoft.com/office/officeart/2005/8/layout/cycle3"/>
    <dgm:cxn modelId="{48212CB6-68ED-4ECE-8DFD-849A9E77C34A}" srcId="{97F90DC7-4036-409B-AA8D-11836AAF0DFC}" destId="{2B4104C2-82FC-4FC8-9062-52C27CBBF5FD}" srcOrd="7" destOrd="0" parTransId="{368E8551-8CE0-4D9B-947D-37EFDAAE967D}" sibTransId="{59EF1E7B-762D-4ED2-A22D-809695721456}"/>
    <dgm:cxn modelId="{A9D81DC5-E6B6-4FC2-888E-E378950839EC}" srcId="{97F90DC7-4036-409B-AA8D-11836AAF0DFC}" destId="{1C0D9011-FDA6-41F9-B90E-15FD968EEF5C}" srcOrd="4" destOrd="0" parTransId="{7F7E497A-50B9-43E6-87C9-1766B27C36C0}" sibTransId="{107262A4-ED19-4094-8E67-BB5538DACA65}"/>
    <dgm:cxn modelId="{84255DC5-0D1B-054D-91A7-871448F986A1}" type="presOf" srcId="{2F4119E3-3B26-43AB-92B9-C74EB04B247D}" destId="{A08E6CF2-867A-6F4C-A1DC-44E52D77D29B}" srcOrd="0" destOrd="0" presId="urn:microsoft.com/office/officeart/2005/8/layout/cycle3"/>
    <dgm:cxn modelId="{9D812DCB-3FE2-914B-A3AE-5CEE14CF9ABE}" type="presOf" srcId="{241A3539-3348-47DB-96C2-4AA5197E8E23}" destId="{7F49B0DB-FF9E-284D-B5E2-F3301A24AB65}" srcOrd="0" destOrd="0" presId="urn:microsoft.com/office/officeart/2005/8/layout/cycle3"/>
    <dgm:cxn modelId="{4E603CCB-08F8-4974-933A-ABA4354FFE01}" srcId="{97F90DC7-4036-409B-AA8D-11836AAF0DFC}" destId="{241A3539-3348-47DB-96C2-4AA5197E8E23}" srcOrd="2" destOrd="0" parTransId="{515F2E38-89BC-4C55-A0B0-8A105EB6D230}" sibTransId="{BDA61DEC-1ABA-407B-9054-658787932742}"/>
    <dgm:cxn modelId="{8CF5FECE-B1CC-574A-9AAB-DB038AC5E276}" type="presOf" srcId="{2B4104C2-82FC-4FC8-9062-52C27CBBF5FD}" destId="{F1681E5E-DCB4-534D-A3F6-DB5878D184FB}" srcOrd="0" destOrd="0" presId="urn:microsoft.com/office/officeart/2005/8/layout/cycle3"/>
    <dgm:cxn modelId="{B605A1D7-43FD-D349-86FB-CB4AD2F10AF1}" type="presOf" srcId="{90C32753-7ADB-482A-A12A-B26ABDB4B5FD}" destId="{3E068C2E-2343-BD49-B383-997B35E3E24A}" srcOrd="0" destOrd="0" presId="urn:microsoft.com/office/officeart/2005/8/layout/cycle3"/>
    <dgm:cxn modelId="{9F8890EA-3D2B-4ABF-AEAE-F3F28DE224B3}" srcId="{97F90DC7-4036-409B-AA8D-11836AAF0DFC}" destId="{6D200468-6A6D-405A-A09C-514FB321F491}" srcOrd="6" destOrd="0" parTransId="{2E3E75EF-24BA-4E99-B429-BFB8B9EC71D5}" sibTransId="{E1614B86-ED26-439A-BCCD-1BE3D68C386E}"/>
    <dgm:cxn modelId="{585DD5EB-8B78-47C9-8D4E-6A8C6B7B705D}" srcId="{97F90DC7-4036-409B-AA8D-11836AAF0DFC}" destId="{C626C754-EF5D-45D3-8E5E-941E06E5C81A}" srcOrd="0" destOrd="0" parTransId="{9FAD285A-D211-4E17-9FCD-6FE08AEC5264}" sibTransId="{95D2B5A9-7381-432B-8205-74E976BB7B6C}"/>
    <dgm:cxn modelId="{CD89A0F9-AF70-4298-A239-A8CBE47F278A}" srcId="{97F90DC7-4036-409B-AA8D-11836AAF0DFC}" destId="{25773AE1-F865-4136-8041-1E318FB8CB52}" srcOrd="1" destOrd="0" parTransId="{8A7D4B2D-FAEA-4362-B571-74C2DA66808A}" sibTransId="{8DA93423-8584-4EF5-94B1-7057E5B9F61D}"/>
    <dgm:cxn modelId="{13A34529-CF42-DC47-B6D5-3629EBA512B2}" type="presParOf" srcId="{CAB581E9-5AC0-8242-B088-36B2C2BE8FE7}" destId="{B4874A41-30E5-3645-A245-250938514365}" srcOrd="0" destOrd="0" presId="urn:microsoft.com/office/officeart/2005/8/layout/cycle3"/>
    <dgm:cxn modelId="{F860F85A-FBCE-6C40-80D5-A99C8F984EFB}" type="presParOf" srcId="{B4874A41-30E5-3645-A245-250938514365}" destId="{33E90F6F-F527-8542-A315-143F98EC6094}" srcOrd="0" destOrd="0" presId="urn:microsoft.com/office/officeart/2005/8/layout/cycle3"/>
    <dgm:cxn modelId="{1DE2D6B7-A624-6042-BE30-6625A58052DD}" type="presParOf" srcId="{B4874A41-30E5-3645-A245-250938514365}" destId="{011EE892-21FC-D048-B015-60B231A99E46}" srcOrd="1" destOrd="0" presId="urn:microsoft.com/office/officeart/2005/8/layout/cycle3"/>
    <dgm:cxn modelId="{2DEDC238-D291-8B42-8003-4C0D90B0425B}" type="presParOf" srcId="{B4874A41-30E5-3645-A245-250938514365}" destId="{D6A76DF6-5896-2347-874B-D9E4325CDD04}" srcOrd="2" destOrd="0" presId="urn:microsoft.com/office/officeart/2005/8/layout/cycle3"/>
    <dgm:cxn modelId="{4F975EED-0C3F-8C41-A526-9A944E030317}" type="presParOf" srcId="{B4874A41-30E5-3645-A245-250938514365}" destId="{7F49B0DB-FF9E-284D-B5E2-F3301A24AB65}" srcOrd="3" destOrd="0" presId="urn:microsoft.com/office/officeart/2005/8/layout/cycle3"/>
    <dgm:cxn modelId="{6F966BF9-5497-5A47-83FD-6C15E761ADE4}" type="presParOf" srcId="{B4874A41-30E5-3645-A245-250938514365}" destId="{88F3C638-0FD9-9345-8142-A07DAE43D10F}" srcOrd="4" destOrd="0" presId="urn:microsoft.com/office/officeart/2005/8/layout/cycle3"/>
    <dgm:cxn modelId="{253EE228-6857-8C49-8E4D-AE76E89DB50D}" type="presParOf" srcId="{B4874A41-30E5-3645-A245-250938514365}" destId="{F3018C74-8E4F-FC4A-BD1E-3D7704046775}" srcOrd="5" destOrd="0" presId="urn:microsoft.com/office/officeart/2005/8/layout/cycle3"/>
    <dgm:cxn modelId="{7D8D0C69-00F8-3048-9527-7C8DA6F36F6C}" type="presParOf" srcId="{B4874A41-30E5-3645-A245-250938514365}" destId="{3E068C2E-2343-BD49-B383-997B35E3E24A}" srcOrd="6" destOrd="0" presId="urn:microsoft.com/office/officeart/2005/8/layout/cycle3"/>
    <dgm:cxn modelId="{DE1FACFF-7C88-414C-9AA7-2D5FA4C37853}" type="presParOf" srcId="{B4874A41-30E5-3645-A245-250938514365}" destId="{27633212-2D08-F04B-A2B1-48C6959833F5}" srcOrd="7" destOrd="0" presId="urn:microsoft.com/office/officeart/2005/8/layout/cycle3"/>
    <dgm:cxn modelId="{659305C8-BC92-964D-A61B-E69F316EE946}" type="presParOf" srcId="{B4874A41-30E5-3645-A245-250938514365}" destId="{F1681E5E-DCB4-534D-A3F6-DB5878D184FB}" srcOrd="8" destOrd="0" presId="urn:microsoft.com/office/officeart/2005/8/layout/cycle3"/>
    <dgm:cxn modelId="{DD48078A-67BE-E84C-A485-BFBBEF99F815}" type="presParOf" srcId="{B4874A41-30E5-3645-A245-250938514365}" destId="{A08E6CF2-867A-6F4C-A1DC-44E52D77D29B}" srcOrd="9"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34C3E3-CAF8-42BB-8A79-1A612622F5B7}">
      <dsp:nvSpPr>
        <dsp:cNvPr id="0" name=""/>
        <dsp:cNvSpPr/>
      </dsp:nvSpPr>
      <dsp:spPr>
        <a:xfrm>
          <a:off x="1099249" y="1459906"/>
          <a:ext cx="1776049" cy="177604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0A8DC-02BD-4DBA-9A0D-DDFA511D124E}">
      <dsp:nvSpPr>
        <dsp:cNvPr id="0" name=""/>
        <dsp:cNvSpPr/>
      </dsp:nvSpPr>
      <dsp:spPr>
        <a:xfrm>
          <a:off x="13886"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dirty="0"/>
            <a:t>Le transport, c’est 32% des GES de la France</a:t>
          </a:r>
          <a:endParaRPr lang="en-US" sz="2100" kern="1200" dirty="0"/>
        </a:p>
      </dsp:txBody>
      <dsp:txXfrm>
        <a:off x="13886" y="3842679"/>
        <a:ext cx="3946776" cy="720000"/>
      </dsp:txXfrm>
    </dsp:sp>
    <dsp:sp modelId="{A86C5D51-F8CD-8C49-A476-7953F70750C7}">
      <dsp:nvSpPr>
        <dsp:cNvPr id="0" name=""/>
        <dsp:cNvSpPr/>
      </dsp:nvSpPr>
      <dsp:spPr>
        <a:xfrm>
          <a:off x="5736711" y="1459906"/>
          <a:ext cx="1776049" cy="177604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06F7CF-75D1-AF46-A273-6811BDA31322}">
      <dsp:nvSpPr>
        <dsp:cNvPr id="0" name=""/>
        <dsp:cNvSpPr/>
      </dsp:nvSpPr>
      <dsp:spPr>
        <a:xfrm>
          <a:off x="4651348"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noProof="0" dirty="0"/>
            <a:t>54% des GES du transport sont issus par la voiture individuelle</a:t>
          </a:r>
        </a:p>
      </dsp:txBody>
      <dsp:txXfrm>
        <a:off x="4651348" y="3842679"/>
        <a:ext cx="3946776" cy="720000"/>
      </dsp:txXfrm>
    </dsp:sp>
    <dsp:sp modelId="{D57C6D77-BED3-4FBA-A7B5-A8E0EB15F701}">
      <dsp:nvSpPr>
        <dsp:cNvPr id="0" name=""/>
        <dsp:cNvSpPr/>
      </dsp:nvSpPr>
      <dsp:spPr>
        <a:xfrm>
          <a:off x="10374173" y="1459906"/>
          <a:ext cx="1776049" cy="177604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9343BF-D1C9-43FA-A4AB-E9A201BCEB97}">
      <dsp:nvSpPr>
        <dsp:cNvPr id="0" name=""/>
        <dsp:cNvSpPr/>
      </dsp:nvSpPr>
      <dsp:spPr>
        <a:xfrm>
          <a:off x="9288809" y="3842679"/>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a:t>Un secteur très dépendant des énergies fossiles</a:t>
          </a:r>
          <a:endParaRPr lang="en-US" sz="2100" kern="1200"/>
        </a:p>
      </dsp:txBody>
      <dsp:txXfrm>
        <a:off x="9288809" y="3842679"/>
        <a:ext cx="3946776" cy="720000"/>
      </dsp:txXfrm>
    </dsp:sp>
    <dsp:sp modelId="{4E59159C-D8BE-487B-9A4C-370DA68F8A0F}">
      <dsp:nvSpPr>
        <dsp:cNvPr id="0" name=""/>
        <dsp:cNvSpPr/>
      </dsp:nvSpPr>
      <dsp:spPr>
        <a:xfrm>
          <a:off x="3417980" y="5549373"/>
          <a:ext cx="1776049" cy="1776049"/>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383A6-111E-4DAA-A9DF-B74A3C0EF85F}">
      <dsp:nvSpPr>
        <dsp:cNvPr id="0" name=""/>
        <dsp:cNvSpPr/>
      </dsp:nvSpPr>
      <dsp:spPr>
        <a:xfrm>
          <a:off x="2332617" y="7932145"/>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a:t>90% des marchandises en France sont transportées par la route</a:t>
          </a:r>
          <a:endParaRPr lang="en-US" sz="2100" kern="1200"/>
        </a:p>
      </dsp:txBody>
      <dsp:txXfrm>
        <a:off x="2332617" y="7932145"/>
        <a:ext cx="3946776" cy="720000"/>
      </dsp:txXfrm>
    </dsp:sp>
    <dsp:sp modelId="{5247C06B-D7D4-4B0B-9AC6-80D9628B6714}">
      <dsp:nvSpPr>
        <dsp:cNvPr id="0" name=""/>
        <dsp:cNvSpPr/>
      </dsp:nvSpPr>
      <dsp:spPr>
        <a:xfrm>
          <a:off x="8055442" y="5549373"/>
          <a:ext cx="1776049" cy="17760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12921D-6881-43EB-896E-8329EA622427}">
      <dsp:nvSpPr>
        <dsp:cNvPr id="0" name=""/>
        <dsp:cNvSpPr/>
      </dsp:nvSpPr>
      <dsp:spPr>
        <a:xfrm>
          <a:off x="6970078" y="7932145"/>
          <a:ext cx="394677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pPr>
          <a:r>
            <a:rPr lang="fr-FR" sz="2100" kern="1200" dirty="0"/>
            <a:t>Paris a 3 jours de réserves alimentaires</a:t>
          </a:r>
          <a:endParaRPr lang="en-US" sz="2100" kern="1200" dirty="0"/>
        </a:p>
      </dsp:txBody>
      <dsp:txXfrm>
        <a:off x="6970078" y="7932145"/>
        <a:ext cx="3946776"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3F4F7-8252-43DB-9F09-B062831396E0}">
      <dsp:nvSpPr>
        <dsp:cNvPr id="0" name=""/>
        <dsp:cNvSpPr/>
      </dsp:nvSpPr>
      <dsp:spPr>
        <a:xfrm>
          <a:off x="2272949"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A8F3FE-66E5-4853-B12A-55653722797F}">
      <dsp:nvSpPr>
        <dsp:cNvPr id="0" name=""/>
        <dsp:cNvSpPr/>
      </dsp:nvSpPr>
      <dsp:spPr>
        <a:xfrm>
          <a:off x="2740949" y="1931900"/>
          <a:ext cx="1260000" cy="126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DA565A6-83AF-429F-A074-0651A6AAA899}">
      <dsp:nvSpPr>
        <dsp:cNvPr id="0" name=""/>
        <dsp:cNvSpPr/>
      </dsp:nvSpPr>
      <dsp:spPr>
        <a:xfrm>
          <a:off x="1570949"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La logistique urbaine, c'est quoi ?</a:t>
          </a:r>
        </a:p>
      </dsp:txBody>
      <dsp:txXfrm>
        <a:off x="1570949" y="4343900"/>
        <a:ext cx="3600000" cy="720000"/>
      </dsp:txXfrm>
    </dsp:sp>
    <dsp:sp modelId="{E89AEB14-5DE1-44D5-8CA5-47E2606CBCD0}">
      <dsp:nvSpPr>
        <dsp:cNvPr id="0" name=""/>
        <dsp:cNvSpPr/>
      </dsp:nvSpPr>
      <dsp:spPr>
        <a:xfrm>
          <a:off x="6502949"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BEB677-B546-4468-9F87-401C6AFACB7C}">
      <dsp:nvSpPr>
        <dsp:cNvPr id="0" name=""/>
        <dsp:cNvSpPr/>
      </dsp:nvSpPr>
      <dsp:spPr>
        <a:xfrm>
          <a:off x="6970950" y="1931900"/>
          <a:ext cx="1260000" cy="126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7FDF5A-22C1-425E-8A14-C84938A54FC1}">
      <dsp:nvSpPr>
        <dsp:cNvPr id="0" name=""/>
        <dsp:cNvSpPr/>
      </dsp:nvSpPr>
      <dsp:spPr>
        <a:xfrm>
          <a:off x="5800949"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En interrogeant</a:t>
          </a:r>
          <a:br>
            <a:rPr lang="fr-FR" sz="2300" kern="1200"/>
          </a:br>
          <a:r>
            <a:rPr lang="fr-FR" sz="2300" kern="1200"/>
            <a:t>le vivant…</a:t>
          </a:r>
        </a:p>
      </dsp:txBody>
      <dsp:txXfrm>
        <a:off x="5800949" y="4343900"/>
        <a:ext cx="3600000" cy="720000"/>
      </dsp:txXfrm>
    </dsp:sp>
    <dsp:sp modelId="{171B2A4F-D933-4F11-8912-2E3DBEB31C64}">
      <dsp:nvSpPr>
        <dsp:cNvPr id="0" name=""/>
        <dsp:cNvSpPr/>
      </dsp:nvSpPr>
      <dsp:spPr>
        <a:xfrm>
          <a:off x="10732950" y="1463900"/>
          <a:ext cx="2196000" cy="219600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9424A9-AF4A-43B6-B54E-50205750DB6C}">
      <dsp:nvSpPr>
        <dsp:cNvPr id="0" name=""/>
        <dsp:cNvSpPr/>
      </dsp:nvSpPr>
      <dsp:spPr>
        <a:xfrm>
          <a:off x="11200950" y="1931900"/>
          <a:ext cx="1260000" cy="126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1CDEBA-49DD-4E58-B49D-26A55476797E}">
      <dsp:nvSpPr>
        <dsp:cNvPr id="0" name=""/>
        <dsp:cNvSpPr/>
      </dsp:nvSpPr>
      <dsp:spPr>
        <a:xfrm>
          <a:off x="10030950" y="4343900"/>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fr-FR" sz="2300" kern="1200"/>
            <a:t>Une logistique urbaine bio-inspirée</a:t>
          </a:r>
        </a:p>
      </dsp:txBody>
      <dsp:txXfrm>
        <a:off x="10030950" y="4343900"/>
        <a:ext cx="36000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FDBFCA-ADD6-DA44-A09E-66F3F2E06A57}">
      <dsp:nvSpPr>
        <dsp:cNvPr id="0" name=""/>
        <dsp:cNvSpPr/>
      </dsp:nvSpPr>
      <dsp:spPr>
        <a:xfrm>
          <a:off x="5195"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B489FD-E076-074D-97B4-CF8F5B1B2F1B}">
      <dsp:nvSpPr>
        <dsp:cNvPr id="0" name=""/>
        <dsp:cNvSpPr/>
      </dsp:nvSpPr>
      <dsp:spPr>
        <a:xfrm>
          <a:off x="196012" y="433363"/>
          <a:ext cx="3434702" cy="2918374"/>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41A5D5-9F70-744A-A75C-C61A68872E81}">
      <dsp:nvSpPr>
        <dsp:cNvPr id="0" name=""/>
        <dsp:cNvSpPr/>
      </dsp:nvSpPr>
      <dsp:spPr>
        <a:xfrm>
          <a:off x="196012"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C'est le dernier maillon de la chaine logistique, le dernier kilomètre…</a:t>
          </a:r>
        </a:p>
      </dsp:txBody>
      <dsp:txXfrm>
        <a:off x="196012" y="3351738"/>
        <a:ext cx="3434702" cy="1212247"/>
      </dsp:txXfrm>
    </dsp:sp>
    <dsp:sp modelId="{18296DA9-A7F8-4043-8FA7-7EFE677C8EAB}">
      <dsp:nvSpPr>
        <dsp:cNvPr id="0" name=""/>
        <dsp:cNvSpPr/>
      </dsp:nvSpPr>
      <dsp:spPr>
        <a:xfrm>
          <a:off x="5076608"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9C97081-F407-8D4F-B894-820C65C6FE8F}">
      <dsp:nvSpPr>
        <dsp:cNvPr id="0" name=""/>
        <dsp:cNvSpPr/>
      </dsp:nvSpPr>
      <dsp:spPr>
        <a:xfrm>
          <a:off x="5267424" y="433363"/>
          <a:ext cx="3434702" cy="2918374"/>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D66F6-3C1E-BA4D-964F-39D9A9062DA2}">
      <dsp:nvSpPr>
        <dsp:cNvPr id="0" name=""/>
        <dsp:cNvSpPr/>
      </dsp:nvSpPr>
      <dsp:spPr>
        <a:xfrm>
          <a:off x="5267424"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C'est l'ensemble des moyens et acteurs assurant le mouvement des marchandises jusqu’à leur destination finale…</a:t>
          </a:r>
        </a:p>
      </dsp:txBody>
      <dsp:txXfrm>
        <a:off x="5267424" y="3351738"/>
        <a:ext cx="3434702" cy="1212247"/>
      </dsp:txXfrm>
    </dsp:sp>
    <dsp:sp modelId="{38042995-34EC-8540-B23E-B69B292919F2}">
      <dsp:nvSpPr>
        <dsp:cNvPr id="0" name=""/>
        <dsp:cNvSpPr/>
      </dsp:nvSpPr>
      <dsp:spPr>
        <a:xfrm>
          <a:off x="10148020" y="253771"/>
          <a:ext cx="3816335" cy="4489806"/>
        </a:xfrm>
        <a:prstGeom prst="rect">
          <a:avLst/>
        </a:prstGeom>
        <a:solidFill>
          <a:schemeClr val="dk2">
            <a:alpha val="4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2089194-1C0D-3242-9A12-4959B06B9461}">
      <dsp:nvSpPr>
        <dsp:cNvPr id="0" name=""/>
        <dsp:cNvSpPr/>
      </dsp:nvSpPr>
      <dsp:spPr>
        <a:xfrm>
          <a:off x="10338837" y="433363"/>
          <a:ext cx="3434702" cy="2918374"/>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905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6903AC-B77C-694D-B24A-47ECBC330D0A}">
      <dsp:nvSpPr>
        <dsp:cNvPr id="0" name=""/>
        <dsp:cNvSpPr/>
      </dsp:nvSpPr>
      <dsp:spPr>
        <a:xfrm>
          <a:off x="10338837" y="3351738"/>
          <a:ext cx="3434702" cy="12122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En zone urbaine, c'est la logistique de la ville...</a:t>
          </a:r>
        </a:p>
      </dsp:txBody>
      <dsp:txXfrm>
        <a:off x="10338837" y="3351738"/>
        <a:ext cx="3434702" cy="12122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6B9FC-EBF0-4D45-9A7A-07C368953534}">
      <dsp:nvSpPr>
        <dsp:cNvPr id="0" name=""/>
        <dsp:cNvSpPr/>
      </dsp:nvSpPr>
      <dsp:spPr>
        <a:xfrm>
          <a:off x="0" y="0"/>
          <a:ext cx="15499611" cy="3746381"/>
        </a:xfrm>
        <a:prstGeom prst="roundRect">
          <a:avLst>
            <a:gd name="adj" fmla="val 10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D5B1C1-0513-3F44-A2C9-3CB9020F5AA9}">
      <dsp:nvSpPr>
        <dsp:cNvPr id="0" name=""/>
        <dsp:cNvSpPr/>
      </dsp:nvSpPr>
      <dsp:spPr>
        <a:xfrm>
          <a:off x="469968" y="499517"/>
          <a:ext cx="2696236" cy="2747346"/>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440EE9-2E4B-CC45-81CD-A971367B6673}">
      <dsp:nvSpPr>
        <dsp:cNvPr id="0" name=""/>
        <dsp:cNvSpPr/>
      </dsp:nvSpPr>
      <dsp:spPr>
        <a:xfrm rot="10800000">
          <a:off x="469968" y="3746381"/>
          <a:ext cx="2696236" cy="4578911"/>
        </a:xfrm>
        <a:prstGeom prst="round2SameRect">
          <a:avLst>
            <a:gd name="adj1" fmla="val 10500"/>
            <a:gd name="adj2" fmla="val 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Emissions de Gaz à Effet de Serre</a:t>
          </a:r>
          <a:endParaRPr lang="fr-FR" sz="1100" kern="1200" dirty="0"/>
        </a:p>
        <a:p>
          <a:pPr marL="171450" lvl="1" indent="-171450" algn="l" defTabSz="711200">
            <a:lnSpc>
              <a:spcPct val="90000"/>
            </a:lnSpc>
            <a:spcBef>
              <a:spcPct val="0"/>
            </a:spcBef>
            <a:spcAft>
              <a:spcPct val="15000"/>
            </a:spcAft>
            <a:buChar char="•"/>
          </a:pPr>
          <a:r>
            <a:rPr lang="fr-FR" sz="1600" kern="1200" dirty="0"/>
            <a:t>Transport de marchandises = </a:t>
          </a:r>
          <a:r>
            <a:rPr lang="fr-FR" sz="1600" b="1" kern="1200" dirty="0"/>
            <a:t>40% des émissions de GES des transports</a:t>
          </a:r>
          <a:endParaRPr lang="fr-FR" sz="1600" kern="1200" dirty="0"/>
        </a:p>
      </dsp:txBody>
      <dsp:txXfrm rot="10800000">
        <a:off x="552887" y="3746381"/>
        <a:ext cx="2530398" cy="4495992"/>
      </dsp:txXfrm>
    </dsp:sp>
    <dsp:sp modelId="{2A693AC7-687C-C94E-940A-AF7ADC55CDB7}">
      <dsp:nvSpPr>
        <dsp:cNvPr id="0" name=""/>
        <dsp:cNvSpPr/>
      </dsp:nvSpPr>
      <dsp:spPr>
        <a:xfrm>
          <a:off x="3435827" y="499517"/>
          <a:ext cx="2696236" cy="2747346"/>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3CE144-BF95-2A45-98AE-1B83C1D8CFBB}">
      <dsp:nvSpPr>
        <dsp:cNvPr id="0" name=""/>
        <dsp:cNvSpPr/>
      </dsp:nvSpPr>
      <dsp:spPr>
        <a:xfrm rot="10800000">
          <a:off x="3435827" y="3746381"/>
          <a:ext cx="2696236" cy="4578911"/>
        </a:xfrm>
        <a:prstGeom prst="round2SameRect">
          <a:avLst>
            <a:gd name="adj1" fmla="val 10500"/>
            <a:gd name="adj2" fmla="val 0"/>
          </a:avLst>
        </a:prstGeom>
        <a:solidFill>
          <a:schemeClr val="accent3">
            <a:hueOff val="1029291"/>
            <a:satOff val="6178"/>
            <a:lumOff val="470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Participation à la congestion urbaine</a:t>
          </a:r>
          <a:endParaRPr lang="fr-FR" sz="2000" kern="1200" dirty="0"/>
        </a:p>
        <a:p>
          <a:pPr marL="171450" lvl="1" indent="-171450" algn="l" defTabSz="711200">
            <a:lnSpc>
              <a:spcPct val="90000"/>
            </a:lnSpc>
            <a:spcBef>
              <a:spcPct val="0"/>
            </a:spcBef>
            <a:spcAft>
              <a:spcPct val="15000"/>
            </a:spcAft>
            <a:buChar char="•"/>
          </a:pPr>
          <a:r>
            <a:rPr lang="fr-FR" sz="1600" kern="1200" dirty="0"/>
            <a:t>15 à 20% du trafic en ville</a:t>
          </a:r>
          <a:endParaRPr lang="fr-FR" sz="1600" b="1" kern="1200" dirty="0"/>
        </a:p>
        <a:p>
          <a:pPr marL="171450" lvl="1" indent="-171450" algn="l" defTabSz="711200">
            <a:lnSpc>
              <a:spcPct val="90000"/>
            </a:lnSpc>
            <a:spcBef>
              <a:spcPct val="0"/>
            </a:spcBef>
            <a:spcAft>
              <a:spcPct val="15000"/>
            </a:spcAft>
            <a:buChar char="•"/>
          </a:pPr>
          <a:r>
            <a:rPr lang="fr-FR" sz="1600" b="1" kern="1200" dirty="0"/>
            <a:t>2 livraisons sur 3 </a:t>
          </a:r>
          <a:r>
            <a:rPr lang="fr-FR" sz="1600" b="0" kern="1200" dirty="0"/>
            <a:t>effectuées</a:t>
          </a:r>
          <a:r>
            <a:rPr lang="fr-FR" sz="1600" b="1" kern="1200" dirty="0"/>
            <a:t> en double-file</a:t>
          </a:r>
          <a:endParaRPr lang="fr-FR" sz="1600" kern="1200" dirty="0"/>
        </a:p>
      </dsp:txBody>
      <dsp:txXfrm rot="10800000">
        <a:off x="3518746" y="3746381"/>
        <a:ext cx="2530398" cy="4495992"/>
      </dsp:txXfrm>
    </dsp:sp>
    <dsp:sp modelId="{448A4E55-D4B8-224A-9D98-CD22CB3B36B1}">
      <dsp:nvSpPr>
        <dsp:cNvPr id="0" name=""/>
        <dsp:cNvSpPr/>
      </dsp:nvSpPr>
      <dsp:spPr>
        <a:xfrm>
          <a:off x="6401687" y="499517"/>
          <a:ext cx="2696236" cy="2747346"/>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419E6D-F7F3-914F-BA4E-36E9233636ED}">
      <dsp:nvSpPr>
        <dsp:cNvPr id="0" name=""/>
        <dsp:cNvSpPr/>
      </dsp:nvSpPr>
      <dsp:spPr>
        <a:xfrm rot="10800000">
          <a:off x="6401687" y="3746381"/>
          <a:ext cx="2696236" cy="4578911"/>
        </a:xfrm>
        <a:prstGeom prst="round2SameRect">
          <a:avLst>
            <a:gd name="adj1" fmla="val 10500"/>
            <a:gd name="adj2" fmla="val 0"/>
          </a:avLst>
        </a:prstGeom>
        <a:solidFill>
          <a:schemeClr val="accent3">
            <a:hueOff val="2058582"/>
            <a:satOff val="12356"/>
            <a:lumOff val="941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a:ea typeface="+mn-ea"/>
              <a:cs typeface="+mn-cs"/>
            </a:rPr>
            <a:t>Emission de polluants locaux</a:t>
          </a:r>
          <a:endParaRPr lang="fr-FR" sz="1400" kern="1200" dirty="0"/>
        </a:p>
        <a:p>
          <a:pPr marL="171450" lvl="1" indent="-171450" algn="l" defTabSz="711200">
            <a:lnSpc>
              <a:spcPct val="90000"/>
            </a:lnSpc>
            <a:spcBef>
              <a:spcPct val="0"/>
            </a:spcBef>
            <a:spcAft>
              <a:spcPct val="15000"/>
            </a:spcAft>
            <a:buChar char="•"/>
          </a:pPr>
          <a:r>
            <a:rPr lang="fr-FR" sz="1600" b="1" kern="1200" dirty="0"/>
            <a:t>25 à 30 % </a:t>
          </a:r>
          <a:r>
            <a:rPr lang="fr-FR" sz="1600" kern="1200" dirty="0"/>
            <a:t>des particules fines proviennent du trafic routier : </a:t>
          </a:r>
          <a:r>
            <a:rPr lang="fr-FR" sz="1600" b="1" kern="1200" dirty="0"/>
            <a:t>40%</a:t>
          </a:r>
          <a:r>
            <a:rPr lang="fr-FR" sz="1600" kern="1200" dirty="0"/>
            <a:t> </a:t>
          </a:r>
          <a:r>
            <a:rPr lang="fr-FR" sz="1600" b="1" kern="1200" dirty="0"/>
            <a:t>pour le transport de marchandises </a:t>
          </a:r>
          <a:r>
            <a:rPr lang="fr-FR" sz="1600" kern="1200" dirty="0"/>
            <a:t>et 60% pour les voitures</a:t>
          </a:r>
        </a:p>
        <a:p>
          <a:pPr marL="171450" lvl="1" indent="-171450" algn="l" defTabSz="711200">
            <a:lnSpc>
              <a:spcPct val="90000"/>
            </a:lnSpc>
            <a:spcBef>
              <a:spcPct val="0"/>
            </a:spcBef>
            <a:spcAft>
              <a:spcPct val="15000"/>
            </a:spcAft>
            <a:buChar char="•"/>
          </a:pPr>
          <a:r>
            <a:rPr lang="fr-FR" sz="1600" kern="1200" dirty="0"/>
            <a:t>Pb de santé publique</a:t>
          </a:r>
        </a:p>
      </dsp:txBody>
      <dsp:txXfrm rot="10800000">
        <a:off x="6484606" y="3746381"/>
        <a:ext cx="2530398" cy="4495992"/>
      </dsp:txXfrm>
    </dsp:sp>
    <dsp:sp modelId="{0D9CC7F1-D5D4-3D40-8A0A-4BF6257C2311}">
      <dsp:nvSpPr>
        <dsp:cNvPr id="0" name=""/>
        <dsp:cNvSpPr/>
      </dsp:nvSpPr>
      <dsp:spPr>
        <a:xfrm>
          <a:off x="9367547" y="499517"/>
          <a:ext cx="2696236" cy="2747346"/>
        </a:xfrm>
        <a:prstGeom prst="roundRect">
          <a:avLst>
            <a:gd name="adj" fmla="val 10000"/>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8EF38A-3938-3942-B677-A1185D79F799}">
      <dsp:nvSpPr>
        <dsp:cNvPr id="0" name=""/>
        <dsp:cNvSpPr/>
      </dsp:nvSpPr>
      <dsp:spPr>
        <a:xfrm rot="10800000">
          <a:off x="9367547" y="3746381"/>
          <a:ext cx="2696236" cy="4578911"/>
        </a:xfrm>
        <a:prstGeom prst="round2SameRect">
          <a:avLst>
            <a:gd name="adj1" fmla="val 10500"/>
            <a:gd name="adj2" fmla="val 0"/>
          </a:avLst>
        </a:prstGeom>
        <a:solidFill>
          <a:schemeClr val="accent3">
            <a:hueOff val="3087872"/>
            <a:satOff val="18534"/>
            <a:lumOff val="1411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pitchFamily="34" charset="0"/>
              <a:cs typeface="Calibri" panose="020F0502020204030204" pitchFamily="34" charset="0"/>
            </a:rPr>
            <a:t>Accidentologie</a:t>
          </a:r>
        </a:p>
        <a:p>
          <a:pPr marL="171450" lvl="1" indent="-171450" algn="l" defTabSz="711200">
            <a:lnSpc>
              <a:spcPct val="90000"/>
            </a:lnSpc>
            <a:spcBef>
              <a:spcPct val="0"/>
            </a:spcBef>
            <a:spcAft>
              <a:spcPct val="15000"/>
            </a:spcAft>
            <a:buChar char="•"/>
          </a:pPr>
          <a:r>
            <a:rPr lang="fr-FR" sz="1600" kern="1200" dirty="0"/>
            <a:t>cohabitation avec les autres usagers</a:t>
          </a:r>
        </a:p>
        <a:p>
          <a:pPr marL="171450" lvl="1" indent="-171450" algn="l" defTabSz="711200">
            <a:lnSpc>
              <a:spcPct val="90000"/>
            </a:lnSpc>
            <a:spcBef>
              <a:spcPct val="0"/>
            </a:spcBef>
            <a:spcAft>
              <a:spcPct val="15000"/>
            </a:spcAft>
            <a:buChar char="•"/>
          </a:pPr>
          <a:r>
            <a:rPr lang="fr-FR" sz="1600" b="1" kern="1200" dirty="0">
              <a:ea typeface="Open Sans" panose="020B0606030504020204" pitchFamily="34" charset="0"/>
              <a:cs typeface="Open Sans" panose="020B0606030504020204" pitchFamily="34" charset="0"/>
            </a:rPr>
            <a:t>29% des livreurs ont déjà eu un accident</a:t>
          </a:r>
          <a:endParaRPr lang="fr-FR" sz="1600" kern="1200" dirty="0"/>
        </a:p>
      </dsp:txBody>
      <dsp:txXfrm rot="10800000">
        <a:off x="9450466" y="3746381"/>
        <a:ext cx="2530398" cy="4495992"/>
      </dsp:txXfrm>
    </dsp:sp>
    <dsp:sp modelId="{D0F8E1C6-28DB-034A-B7C1-141A2F81386E}">
      <dsp:nvSpPr>
        <dsp:cNvPr id="0" name=""/>
        <dsp:cNvSpPr/>
      </dsp:nvSpPr>
      <dsp:spPr>
        <a:xfrm>
          <a:off x="12333406" y="499517"/>
          <a:ext cx="2696236" cy="2747346"/>
        </a:xfrm>
        <a:prstGeom prst="roundRect">
          <a:avLst>
            <a:gd name="adj" fmla="val 10000"/>
          </a:avLst>
        </a:prstGeom>
        <a:blipFill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346666A-DBF2-344C-BDA6-D8B3833B8206}">
      <dsp:nvSpPr>
        <dsp:cNvPr id="0" name=""/>
        <dsp:cNvSpPr/>
      </dsp:nvSpPr>
      <dsp:spPr>
        <a:xfrm rot="10800000">
          <a:off x="12333406" y="3746381"/>
          <a:ext cx="2696236" cy="4578911"/>
        </a:xfrm>
        <a:prstGeom prst="round2SameRect">
          <a:avLst>
            <a:gd name="adj1" fmla="val 10500"/>
            <a:gd name="adj2" fmla="val 0"/>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l" defTabSz="889000">
            <a:lnSpc>
              <a:spcPct val="90000"/>
            </a:lnSpc>
            <a:spcBef>
              <a:spcPct val="0"/>
            </a:spcBef>
            <a:spcAft>
              <a:spcPct val="35000"/>
            </a:spcAft>
            <a:buNone/>
          </a:pPr>
          <a:r>
            <a:rPr lang="fr-FR" sz="2000" b="1" kern="1200" dirty="0">
              <a:latin typeface="Calibri" panose="020F0502020204030204" pitchFamily="34" charset="0"/>
              <a:cs typeface="Calibri" panose="020F0502020204030204" pitchFamily="34" charset="0"/>
            </a:rPr>
            <a:t>Bruit</a:t>
          </a:r>
        </a:p>
        <a:p>
          <a:pPr marL="171450" lvl="1" indent="-171450" algn="l" defTabSz="711200">
            <a:lnSpc>
              <a:spcPct val="90000"/>
            </a:lnSpc>
            <a:spcBef>
              <a:spcPct val="0"/>
            </a:spcBef>
            <a:spcAft>
              <a:spcPct val="15000"/>
            </a:spcAft>
            <a:buChar char="•"/>
          </a:pPr>
          <a:r>
            <a:rPr lang="fr-FR" sz="1600" b="0" kern="1200" dirty="0"/>
            <a:t>À proximité des axes routiers</a:t>
          </a:r>
        </a:p>
        <a:p>
          <a:pPr marL="171450" lvl="1" indent="-171450" algn="l" defTabSz="711200">
            <a:lnSpc>
              <a:spcPct val="90000"/>
            </a:lnSpc>
            <a:spcBef>
              <a:spcPct val="0"/>
            </a:spcBef>
            <a:spcAft>
              <a:spcPct val="15000"/>
            </a:spcAft>
            <a:buChar char="•"/>
          </a:pPr>
          <a:r>
            <a:rPr lang="fr-FR" sz="1600" b="0" kern="1200" dirty="0"/>
            <a:t>Livraisons frigorifiques en particulier</a:t>
          </a:r>
        </a:p>
      </dsp:txBody>
      <dsp:txXfrm rot="10800000">
        <a:off x="12416325" y="3746381"/>
        <a:ext cx="2530398" cy="44959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EE892-21FC-D048-B015-60B231A99E46}">
      <dsp:nvSpPr>
        <dsp:cNvPr id="0" name=""/>
        <dsp:cNvSpPr/>
      </dsp:nvSpPr>
      <dsp:spPr>
        <a:xfrm>
          <a:off x="409617" y="585797"/>
          <a:ext cx="8179639" cy="8179639"/>
        </a:xfrm>
        <a:prstGeom prst="circularArrow">
          <a:avLst>
            <a:gd name="adj1" fmla="val 5544"/>
            <a:gd name="adj2" fmla="val 330680"/>
            <a:gd name="adj3" fmla="val 14748239"/>
            <a:gd name="adj4" fmla="val 16818282"/>
            <a:gd name="adj5" fmla="val 5757"/>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90F6F-F527-8542-A315-143F98EC6094}">
      <dsp:nvSpPr>
        <dsp:cNvPr id="0" name=""/>
        <dsp:cNvSpPr/>
      </dsp:nvSpPr>
      <dsp:spPr>
        <a:xfrm>
          <a:off x="3438290" y="676071"/>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Massifiée</a:t>
          </a:r>
          <a:endParaRPr lang="en-US" sz="1900" kern="1200"/>
        </a:p>
      </dsp:txBody>
      <dsp:txXfrm>
        <a:off x="3490091" y="727872"/>
        <a:ext cx="2018691" cy="957544"/>
      </dsp:txXfrm>
    </dsp:sp>
    <dsp:sp modelId="{D6A76DF6-5896-2347-874B-D9E4325CDD04}">
      <dsp:nvSpPr>
        <dsp:cNvPr id="0" name=""/>
        <dsp:cNvSpPr/>
      </dsp:nvSpPr>
      <dsp:spPr>
        <a:xfrm>
          <a:off x="5680410" y="1492136"/>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Mutualisée et coopérative</a:t>
          </a:r>
          <a:endParaRPr lang="en-US" sz="1900" kern="1200"/>
        </a:p>
      </dsp:txBody>
      <dsp:txXfrm>
        <a:off x="5732211" y="1543937"/>
        <a:ext cx="2018691" cy="957544"/>
      </dsp:txXfrm>
    </dsp:sp>
    <dsp:sp modelId="{7F49B0DB-FF9E-284D-B5E2-F3301A24AB65}">
      <dsp:nvSpPr>
        <dsp:cNvPr id="0" name=""/>
        <dsp:cNvSpPr/>
      </dsp:nvSpPr>
      <dsp:spPr>
        <a:xfrm>
          <a:off x="6873417" y="3558485"/>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Pilotée par la l’information, la donnée</a:t>
          </a:r>
          <a:endParaRPr lang="en-US" sz="1900" kern="1200" dirty="0"/>
        </a:p>
      </dsp:txBody>
      <dsp:txXfrm>
        <a:off x="6925218" y="3610286"/>
        <a:ext cx="2018691" cy="957544"/>
      </dsp:txXfrm>
    </dsp:sp>
    <dsp:sp modelId="{88F3C638-0FD9-9345-8142-A07DAE43D10F}">
      <dsp:nvSpPr>
        <dsp:cNvPr id="0" name=""/>
        <dsp:cNvSpPr/>
      </dsp:nvSpPr>
      <dsp:spPr>
        <a:xfrm>
          <a:off x="6459090" y="59082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Décarbonée</a:t>
          </a:r>
          <a:endParaRPr lang="en-US" sz="1900" kern="1200"/>
        </a:p>
      </dsp:txBody>
      <dsp:txXfrm>
        <a:off x="6510891" y="5960051"/>
        <a:ext cx="2018691" cy="957544"/>
      </dsp:txXfrm>
    </dsp:sp>
    <dsp:sp modelId="{F3018C74-8E4F-FC4A-BD1E-3D7704046775}">
      <dsp:nvSpPr>
        <dsp:cNvPr id="0" name=""/>
        <dsp:cNvSpPr/>
      </dsp:nvSpPr>
      <dsp:spPr>
        <a:xfrm>
          <a:off x="4631297" y="74419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Diversifiée</a:t>
          </a:r>
          <a:endParaRPr lang="en-US" sz="1900" kern="1200"/>
        </a:p>
      </dsp:txBody>
      <dsp:txXfrm>
        <a:off x="4683098" y="7493751"/>
        <a:ext cx="2018691" cy="957544"/>
      </dsp:txXfrm>
    </dsp:sp>
    <dsp:sp modelId="{3E068C2E-2343-BD49-B383-997B35E3E24A}">
      <dsp:nvSpPr>
        <dsp:cNvPr id="0" name=""/>
        <dsp:cNvSpPr/>
      </dsp:nvSpPr>
      <dsp:spPr>
        <a:xfrm>
          <a:off x="2245283" y="74419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Professionnalisée</a:t>
          </a:r>
          <a:endParaRPr lang="en-US" sz="1900" kern="1200"/>
        </a:p>
      </dsp:txBody>
      <dsp:txXfrm>
        <a:off x="2297084" y="7493751"/>
        <a:ext cx="2018691" cy="957544"/>
      </dsp:txXfrm>
    </dsp:sp>
    <dsp:sp modelId="{27633212-2D08-F04B-A2B1-48C6959833F5}">
      <dsp:nvSpPr>
        <dsp:cNvPr id="0" name=""/>
        <dsp:cNvSpPr/>
      </dsp:nvSpPr>
      <dsp:spPr>
        <a:xfrm>
          <a:off x="417491" y="5908250"/>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Structurée</a:t>
          </a:r>
          <a:endParaRPr lang="en-US" sz="1900" kern="1200"/>
        </a:p>
      </dsp:txBody>
      <dsp:txXfrm>
        <a:off x="469292" y="5960051"/>
        <a:ext cx="2018691" cy="957544"/>
      </dsp:txXfrm>
    </dsp:sp>
    <dsp:sp modelId="{F1681E5E-DCB4-534D-A3F6-DB5878D184FB}">
      <dsp:nvSpPr>
        <dsp:cNvPr id="0" name=""/>
        <dsp:cNvSpPr/>
      </dsp:nvSpPr>
      <dsp:spPr>
        <a:xfrm>
          <a:off x="3164" y="3558485"/>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Synchronisée</a:t>
          </a:r>
          <a:endParaRPr lang="en-US" sz="1900" kern="1200"/>
        </a:p>
      </dsp:txBody>
      <dsp:txXfrm>
        <a:off x="54965" y="3610286"/>
        <a:ext cx="2018691" cy="957544"/>
      </dsp:txXfrm>
    </dsp:sp>
    <dsp:sp modelId="{A08E6CF2-867A-6F4C-A1DC-44E52D77D29B}">
      <dsp:nvSpPr>
        <dsp:cNvPr id="0" name=""/>
        <dsp:cNvSpPr/>
      </dsp:nvSpPr>
      <dsp:spPr>
        <a:xfrm>
          <a:off x="1196171" y="1492136"/>
          <a:ext cx="2122293" cy="1061146"/>
        </a:xfrm>
        <a:prstGeom prst="roundRect">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a:t>Raisonnée et responsabilisée</a:t>
          </a:r>
          <a:endParaRPr lang="en-US" sz="1900" kern="1200"/>
        </a:p>
      </dsp:txBody>
      <dsp:txXfrm>
        <a:off x="1247972" y="1543937"/>
        <a:ext cx="2018691" cy="957544"/>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206C2-27F2-9649-90A9-4AC62375AA9F}" type="datetimeFigureOut">
              <a:rPr lang="fr-FR" smtClean="0"/>
              <a:t>03/05/2024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09B6D0-5CB9-4E48-A0E9-625D8F716050}" type="slidenum">
              <a:rPr lang="fr-FR" smtClean="0"/>
              <a:t>‹N°›</a:t>
            </a:fld>
            <a:endParaRPr lang="fr-FR"/>
          </a:p>
        </p:txBody>
      </p:sp>
    </p:spTree>
    <p:extLst>
      <p:ext uri="{BB962C8B-B14F-4D97-AF65-F5344CB8AC3E}">
        <p14:creationId xmlns:p14="http://schemas.microsoft.com/office/powerpoint/2010/main" val="2707076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tx1"/>
                </a:solidFill>
              </a:rPr>
              <a:t>Transport de marchandises est </a:t>
            </a:r>
            <a:r>
              <a:rPr lang="fr-FR" b="1" dirty="0">
                <a:solidFill>
                  <a:schemeClr val="accent5"/>
                </a:solidFill>
              </a:rPr>
              <a:t>stratégique</a:t>
            </a:r>
            <a:r>
              <a:rPr lang="fr-FR" dirty="0">
                <a:solidFill>
                  <a:schemeClr val="tx1"/>
                </a:solidFill>
              </a:rPr>
              <a:t> pour la vie des individus</a:t>
            </a:r>
          </a:p>
          <a:p>
            <a:pPr marL="0" indent="0">
              <a:buNone/>
            </a:pPr>
            <a:r>
              <a:rPr lang="fr-FR" dirty="0">
                <a:solidFill>
                  <a:schemeClr val="tx1"/>
                </a:solidFill>
                <a:sym typeface="Wingdings" pitchFamily="2" charset="2"/>
              </a:rPr>
              <a:t> </a:t>
            </a:r>
            <a:r>
              <a:rPr lang="fr-FR" dirty="0">
                <a:solidFill>
                  <a:schemeClr val="tx1"/>
                </a:solidFill>
              </a:rPr>
              <a:t>COVID &amp; approvisionnements des magasins de premières 	nécessités…</a:t>
            </a:r>
          </a:p>
          <a:p>
            <a:r>
              <a:rPr lang="fr-FR" dirty="0">
                <a:solidFill>
                  <a:schemeClr val="tx1"/>
                </a:solidFill>
              </a:rPr>
              <a:t>Les marchandises n’ont </a:t>
            </a:r>
            <a:r>
              <a:rPr lang="fr-FR" b="1" dirty="0">
                <a:solidFill>
                  <a:schemeClr val="accent5"/>
                </a:solidFill>
              </a:rPr>
              <a:t>pas de ‘jambes’</a:t>
            </a:r>
            <a:r>
              <a:rPr lang="fr-FR" dirty="0">
                <a:solidFill>
                  <a:schemeClr val="tx1"/>
                </a:solidFill>
              </a:rPr>
              <a:t>, elles devront être transportées dans le futur… </a:t>
            </a:r>
          </a:p>
          <a:p>
            <a:endParaRPr lang="fr-FR" dirty="0"/>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3</a:t>
            </a:fld>
            <a:endParaRPr lang="fr-FR"/>
          </a:p>
        </p:txBody>
      </p:sp>
    </p:spTree>
    <p:extLst>
      <p:ext uri="{BB962C8B-B14F-4D97-AF65-F5344CB8AC3E}">
        <p14:creationId xmlns:p14="http://schemas.microsoft.com/office/powerpoint/2010/main" val="1785373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chaine logistique c’est produire, stocker et distribuer</a:t>
            </a:r>
          </a:p>
          <a:p>
            <a:r>
              <a:rPr lang="fr-FR" dirty="0"/>
              <a:t>Dans la distribution, il y a la logistique urbaine, c’est-à-dire la logistique du dernier km dans un milieu urbain mais pas que…</a:t>
            </a:r>
          </a:p>
          <a:p>
            <a:r>
              <a:rPr lang="fr-FR" dirty="0"/>
              <a:t>La logistique urbaine ce sont tous les flux qui entrent et sortent de la ville </a:t>
            </a:r>
          </a:p>
          <a:p>
            <a:endParaRPr lang="fr-FR" dirty="0"/>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5</a:t>
            </a:fld>
            <a:endParaRPr lang="fr-FR"/>
          </a:p>
        </p:txBody>
      </p:sp>
    </p:spTree>
    <p:extLst>
      <p:ext uri="{BB962C8B-B14F-4D97-AF65-F5344CB8AC3E}">
        <p14:creationId xmlns:p14="http://schemas.microsoft.com/office/powerpoint/2010/main" val="4225341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J’ai imaginé la ville comme étant un écosystème</a:t>
            </a:r>
          </a:p>
        </p:txBody>
      </p:sp>
      <p:sp>
        <p:nvSpPr>
          <p:cNvPr id="4" name="Espace réservé du numéro de diapositive 3"/>
          <p:cNvSpPr>
            <a:spLocks noGrp="1"/>
          </p:cNvSpPr>
          <p:nvPr>
            <p:ph type="sldNum" sz="quarter" idx="5"/>
          </p:nvPr>
        </p:nvSpPr>
        <p:spPr/>
        <p:txBody>
          <a:bodyPr/>
          <a:lstStyle/>
          <a:p>
            <a:fld id="{3909B6D0-5CB9-4E48-A0E9-625D8F716050}" type="slidenum">
              <a:rPr lang="fr-FR" smtClean="0"/>
              <a:t>10</a:t>
            </a:fld>
            <a:endParaRPr lang="fr-FR"/>
          </a:p>
        </p:txBody>
      </p:sp>
    </p:spTree>
    <p:extLst>
      <p:ext uri="{BB962C8B-B14F-4D97-AF65-F5344CB8AC3E}">
        <p14:creationId xmlns:p14="http://schemas.microsoft.com/office/powerpoint/2010/main" val="1709698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ainsi que j'ai identifié une trentaine de </a:t>
            </a:r>
            <a:r>
              <a:rPr lang="fr-FR" dirty="0" err="1"/>
              <a:t>modeles</a:t>
            </a:r>
            <a:r>
              <a:rPr lang="fr-FR" dirty="0"/>
              <a:t> biologique, dont j'ai tiré des solutions bio-inspirées </a:t>
            </a:r>
            <a:r>
              <a:rPr lang="fr-FR" dirty="0" err="1"/>
              <a:t>tres</a:t>
            </a:r>
            <a:r>
              <a:rPr lang="fr-FR" dirty="0"/>
              <a:t> diverses. Ces solutions je les ai ensuite classées en </a:t>
            </a:r>
            <a:r>
              <a:rPr lang="fr-FR" dirty="0" err="1"/>
              <a:t>systeme</a:t>
            </a:r>
            <a:r>
              <a:rPr lang="fr-FR" dirty="0"/>
              <a:t>, super </a:t>
            </a:r>
            <a:r>
              <a:rPr lang="fr-FR" dirty="0" err="1"/>
              <a:t>systeme</a:t>
            </a:r>
            <a:r>
              <a:rPr lang="fr-FR" dirty="0"/>
              <a:t> et sous </a:t>
            </a:r>
            <a:r>
              <a:rPr lang="fr-FR" dirty="0" err="1"/>
              <a:t>systeme</a:t>
            </a:r>
            <a:endParaRPr lang="fr-FR" dirty="0"/>
          </a:p>
        </p:txBody>
      </p:sp>
      <p:sp>
        <p:nvSpPr>
          <p:cNvPr id="4" name="Espace réservé du numéro de diapositive 3"/>
          <p:cNvSpPr>
            <a:spLocks noGrp="1"/>
          </p:cNvSpPr>
          <p:nvPr>
            <p:ph type="sldNum" sz="quarter" idx="5"/>
          </p:nvPr>
        </p:nvSpPr>
        <p:spPr/>
        <p:txBody>
          <a:bodyPr/>
          <a:lstStyle/>
          <a:p>
            <a:fld id="{DE00E5FD-5977-E049-8EE3-E2DA021C759C}" type="slidenum">
              <a:rPr lang="fr-FR" smtClean="0"/>
              <a:t>12</a:t>
            </a:fld>
            <a:endParaRPr lang="fr-FR"/>
          </a:p>
        </p:txBody>
      </p:sp>
    </p:spTree>
    <p:extLst>
      <p:ext uri="{BB962C8B-B14F-4D97-AF65-F5344CB8AC3E}">
        <p14:creationId xmlns:p14="http://schemas.microsoft.com/office/powerpoint/2010/main" val="3752526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SUPER SYST</a:t>
            </a:r>
          </a:p>
          <a:p>
            <a:r>
              <a:rPr lang="fr-FR" dirty="0"/>
              <a:t>Insectes sociaux m’ont inspiré la coopération, symbiose, mutualisme</a:t>
            </a:r>
          </a:p>
          <a:p>
            <a:r>
              <a:rPr lang="fr-FR" b="1" dirty="0"/>
              <a:t>SYST</a:t>
            </a:r>
          </a:p>
          <a:p>
            <a:pPr marL="171450" indent="-171450">
              <a:buFontTx/>
              <a:buChar char="-"/>
            </a:pPr>
            <a:r>
              <a:rPr lang="fr-FR" dirty="0"/>
              <a:t>ruche PF multi fonctions: ruche = </a:t>
            </a:r>
            <a:r>
              <a:rPr lang="fr-FR" dirty="0" err="1"/>
              <a:t>role</a:t>
            </a:r>
            <a:r>
              <a:rPr lang="fr-FR" dirty="0"/>
              <a:t> central: habitat, lieu de reproduction, production, échanges d’infos, lieu de fabrication de collecte &gt; </a:t>
            </a:r>
            <a:r>
              <a:rPr lang="fr-FR" dirty="0" err="1"/>
              <a:t>chronotopie</a:t>
            </a:r>
            <a:endParaRPr lang="fr-FR" dirty="0"/>
          </a:p>
          <a:p>
            <a:pPr marL="171450" indent="-171450">
              <a:buFontTx/>
              <a:buChar char="-"/>
            </a:pPr>
            <a:r>
              <a:rPr lang="fr-FR" dirty="0"/>
              <a:t>Arbre et </a:t>
            </a:r>
            <a:r>
              <a:rPr lang="fr-FR" dirty="0" err="1"/>
              <a:t>reseau</a:t>
            </a:r>
            <a:r>
              <a:rPr lang="fr-FR" dirty="0"/>
              <a:t> mycorhizien: </a:t>
            </a:r>
            <a:r>
              <a:rPr lang="fr-FR" dirty="0" err="1"/>
              <a:t>echange</a:t>
            </a:r>
            <a:r>
              <a:rPr lang="fr-FR" dirty="0"/>
              <a:t> de services, de données &gt; réseau de data inspiré du vivant</a:t>
            </a:r>
          </a:p>
          <a:p>
            <a:pPr marL="171450" indent="-171450">
              <a:buFontTx/>
              <a:buChar char="-"/>
            </a:pPr>
            <a:r>
              <a:rPr lang="fr-FR" dirty="0"/>
              <a:t>Castor création d’un lieu de formation pour maintenir la communauté de la LU</a:t>
            </a:r>
          </a:p>
          <a:p>
            <a:pPr marL="171450" indent="-171450">
              <a:buFontTx/>
              <a:buChar char="-"/>
            </a:pPr>
            <a:r>
              <a:rPr lang="fr-FR" dirty="0"/>
              <a:t>Hermelle, </a:t>
            </a:r>
            <a:r>
              <a:rPr lang="fr-FR" dirty="0" err="1"/>
              <a:t>espece</a:t>
            </a:r>
            <a:r>
              <a:rPr lang="fr-FR" dirty="0"/>
              <a:t> </a:t>
            </a:r>
            <a:r>
              <a:rPr lang="fr-FR" dirty="0" err="1"/>
              <a:t>ingenieure</a:t>
            </a:r>
            <a:r>
              <a:rPr lang="fr-FR" dirty="0"/>
              <a:t> marine qui crée un </a:t>
            </a:r>
            <a:r>
              <a:rPr lang="fr-FR" dirty="0" err="1"/>
              <a:t>env</a:t>
            </a:r>
            <a:r>
              <a:rPr lang="fr-FR" dirty="0"/>
              <a:t> </a:t>
            </a:r>
            <a:r>
              <a:rPr lang="fr-FR" dirty="0" err="1"/>
              <a:t>benefique</a:t>
            </a:r>
            <a:r>
              <a:rPr lang="fr-FR" dirty="0"/>
              <a:t> pour d’autres </a:t>
            </a:r>
            <a:r>
              <a:rPr lang="fr-FR" dirty="0" err="1"/>
              <a:t>especes</a:t>
            </a:r>
            <a:r>
              <a:rPr lang="fr-FR" dirty="0"/>
              <a:t> &gt; PF multi acteurs</a:t>
            </a:r>
          </a:p>
          <a:p>
            <a:r>
              <a:rPr lang="fr-FR" b="1" dirty="0"/>
              <a:t>SS-SYST</a:t>
            </a:r>
          </a:p>
          <a:p>
            <a:pPr marL="342900" indent="-342900" algn="just">
              <a:buFont typeface="Wingdings"/>
              <a:buChar char="§"/>
            </a:pPr>
            <a:r>
              <a:rPr lang="fr-FR" dirty="0"/>
              <a:t>- </a:t>
            </a:r>
            <a:r>
              <a:rPr lang="fr-FR" dirty="0" err="1"/>
              <a:t>Crepis</a:t>
            </a:r>
            <a:r>
              <a:rPr lang="fr-FR" dirty="0"/>
              <a:t> de </a:t>
            </a:r>
            <a:r>
              <a:rPr lang="fr-FR" dirty="0" err="1"/>
              <a:t>Nimes</a:t>
            </a:r>
            <a:r>
              <a:rPr lang="fr-FR" dirty="0"/>
              <a:t> pissenlit déploie 2 </a:t>
            </a:r>
            <a:r>
              <a:rPr lang="fr-FR" dirty="0" err="1"/>
              <a:t>strategies</a:t>
            </a:r>
            <a:r>
              <a:rPr lang="fr-FR" dirty="0"/>
              <a:t> pour se reproduire et </a:t>
            </a:r>
            <a:r>
              <a:rPr lang="fr-FR" sz="1400" b="1" kern="1200" dirty="0">
                <a:solidFill>
                  <a:schemeClr val="tx1"/>
                </a:solidFill>
                <a:latin typeface="+mn-lt"/>
                <a:ea typeface="+mn-ea"/>
                <a:cs typeface="Segoe UI"/>
              </a:rPr>
              <a:t>2 types de graines</a:t>
            </a:r>
            <a:r>
              <a:rPr lang="fr-FR" sz="1400" kern="1200" dirty="0">
                <a:solidFill>
                  <a:schemeClr val="tx1"/>
                </a:solidFill>
                <a:latin typeface="+mn-lt"/>
                <a:ea typeface="+mn-ea"/>
                <a:cs typeface="Segoe UI"/>
              </a:rPr>
              <a:t>:</a:t>
            </a:r>
          </a:p>
          <a:p>
            <a:pPr marL="800100" lvl="1" indent="-342900" algn="just">
              <a:buFont typeface="Wingdings"/>
              <a:buChar char="§"/>
            </a:pPr>
            <a:r>
              <a:rPr lang="fr-FR" sz="1400" kern="1200" dirty="0">
                <a:solidFill>
                  <a:schemeClr val="tx1"/>
                </a:solidFill>
                <a:latin typeface="+mn-lt"/>
                <a:ea typeface="+mn-ea"/>
                <a:cs typeface="Segoe UI"/>
              </a:rPr>
              <a:t>Une majorité de </a:t>
            </a:r>
            <a:r>
              <a:rPr lang="fr-FR" sz="1400" i="1" kern="1200" dirty="0">
                <a:solidFill>
                  <a:schemeClr val="tx1"/>
                </a:solidFill>
                <a:latin typeface="+mn-lt"/>
                <a:ea typeface="+mn-ea"/>
                <a:cs typeface="Segoe UI"/>
              </a:rPr>
              <a:t>graines plumeuses</a:t>
            </a:r>
            <a:r>
              <a:rPr lang="fr-FR" sz="1400" kern="1200" dirty="0">
                <a:solidFill>
                  <a:schemeClr val="tx1"/>
                </a:solidFill>
                <a:latin typeface="+mn-lt"/>
                <a:ea typeface="+mn-ea"/>
                <a:cs typeface="Segoe UI"/>
              </a:rPr>
              <a:t>, au sommet de la fleur, pouvant se disperser au vent ( e ) </a:t>
            </a:r>
          </a:p>
          <a:p>
            <a:pPr marL="800100" lvl="1" indent="-342900" algn="just">
              <a:buFont typeface="Wingdings"/>
              <a:buChar char="§"/>
            </a:pPr>
            <a:r>
              <a:rPr lang="fr-FR" sz="1400" kern="1200" dirty="0">
                <a:solidFill>
                  <a:schemeClr val="tx1"/>
                </a:solidFill>
                <a:latin typeface="+mn-lt"/>
                <a:ea typeface="+mn-ea"/>
                <a:cs typeface="Segoe UI"/>
              </a:rPr>
              <a:t>Et une minorité de </a:t>
            </a:r>
            <a:r>
              <a:rPr lang="fr-FR" sz="1400" i="1" kern="1200" dirty="0">
                <a:solidFill>
                  <a:schemeClr val="tx1"/>
                </a:solidFill>
                <a:latin typeface="+mn-lt"/>
                <a:ea typeface="+mn-ea"/>
                <a:cs typeface="Segoe UI"/>
              </a:rPr>
              <a:t>graines plus lourdes </a:t>
            </a:r>
            <a:r>
              <a:rPr lang="fr-FR" sz="1400" kern="1200" dirty="0">
                <a:solidFill>
                  <a:schemeClr val="tx1"/>
                </a:solidFill>
                <a:latin typeface="+mn-lt"/>
                <a:ea typeface="+mn-ea"/>
                <a:cs typeface="Segoe UI"/>
              </a:rPr>
              <a:t>sur les côtés ( r )</a:t>
            </a:r>
          </a:p>
          <a:p>
            <a:pPr lvl="1" algn="just"/>
            <a:r>
              <a:rPr lang="fr-FR" sz="1400" kern="1200" dirty="0">
                <a:solidFill>
                  <a:schemeClr val="tx1"/>
                </a:solidFill>
                <a:latin typeface="+mn-lt"/>
                <a:ea typeface="+mn-ea"/>
                <a:cs typeface="Segoe UI"/>
              </a:rPr>
              <a:t>Multipliant ainsi ses chances de reproduction au loin et au près</a:t>
            </a:r>
          </a:p>
          <a:p>
            <a:pPr marL="171450" indent="-171450">
              <a:buFont typeface="Wingdings" pitchFamily="2" charset="2"/>
              <a:buChar char="Ø"/>
            </a:pPr>
            <a:r>
              <a:rPr lang="fr-FR" dirty="0"/>
              <a:t>Liv collaborative chez les voisins, permettant de </a:t>
            </a:r>
            <a:r>
              <a:rPr lang="fr-FR" dirty="0" err="1"/>
              <a:t>reduire</a:t>
            </a:r>
            <a:r>
              <a:rPr lang="fr-FR" dirty="0"/>
              <a:t> les </a:t>
            </a:r>
            <a:r>
              <a:rPr lang="fr-FR" dirty="0" err="1"/>
              <a:t>echecs</a:t>
            </a:r>
            <a:r>
              <a:rPr lang="fr-FR" dirty="0"/>
              <a:t> à la liv</a:t>
            </a:r>
          </a:p>
        </p:txBody>
      </p:sp>
      <p:sp>
        <p:nvSpPr>
          <p:cNvPr id="4" name="Espace réservé du numéro de diapositive 3"/>
          <p:cNvSpPr>
            <a:spLocks noGrp="1"/>
          </p:cNvSpPr>
          <p:nvPr>
            <p:ph type="sldNum" sz="quarter" idx="5"/>
          </p:nvPr>
        </p:nvSpPr>
        <p:spPr/>
        <p:txBody>
          <a:bodyPr/>
          <a:lstStyle/>
          <a:p>
            <a:fld id="{336B5424-BD68-AE4F-9417-69BCC36FAAE4}" type="slidenum">
              <a:rPr lang="fr-FR" smtClean="0"/>
              <a:t>13</a:t>
            </a:fld>
            <a:endParaRPr lang="fr-FR"/>
          </a:p>
        </p:txBody>
      </p:sp>
    </p:spTree>
    <p:extLst>
      <p:ext uri="{BB962C8B-B14F-4D97-AF65-F5344CB8AC3E}">
        <p14:creationId xmlns:p14="http://schemas.microsoft.com/office/powerpoint/2010/main" val="347073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Pomme de pin ouvre ses écailles et libère ses graines pour se disperser uniquement lorsque les conditions sont les meilleures. Par temps humide, les écailles se referment en attendant une météo plus clémente.</a:t>
            </a:r>
            <a:br>
              <a:rPr lang="fr-FR" sz="1200" dirty="0">
                <a:latin typeface="Tahoma" panose="020B0604030504040204" pitchFamily="34" charset="0"/>
                <a:ea typeface="Tahoma" panose="020B0604030504040204" pitchFamily="34" charset="0"/>
                <a:cs typeface="Tahoma" panose="020B0604030504040204" pitchFamily="34" charset="0"/>
              </a:rPr>
            </a:br>
            <a:r>
              <a:rPr lang="fr-FR" sz="1200" dirty="0">
                <a:latin typeface="Tahoma" panose="020B0604030504040204" pitchFamily="34" charset="0"/>
                <a:ea typeface="Tahoma" panose="020B0604030504040204" pitchFamily="34" charset="0"/>
                <a:cs typeface="Tahoma" panose="020B0604030504040204" pitchFamily="34" charset="0"/>
              </a:rPr>
              <a:t>L’abeille quitte sa ruche les jours où le nectar et le pollen sont les + abondants ou les températures extérieures sont + 11°C, les jours de pluie elle reste à l’abri dans la ruche et économise son énergie.</a:t>
            </a:r>
          </a:p>
          <a:p>
            <a:pPr marL="0" indent="0">
              <a:buNone/>
            </a:pPr>
            <a:endParaRPr lang="fr-FR" sz="1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&gt; m’inspire une offre de livraison + vertueuse: le 1 critère n'est plus le </a:t>
            </a:r>
            <a:r>
              <a:rPr lang="fr-FR" sz="1200" dirty="0" err="1">
                <a:latin typeface="Tahoma" panose="020B0604030504040204" pitchFamily="34" charset="0"/>
                <a:ea typeface="Tahoma" panose="020B0604030504040204" pitchFamily="34" charset="0"/>
                <a:cs typeface="Tahoma" panose="020B0604030504040204" pitchFamily="34" charset="0"/>
              </a:rPr>
              <a:t>delai</a:t>
            </a:r>
            <a:r>
              <a:rPr lang="fr-FR" sz="1200" dirty="0">
                <a:latin typeface="Tahoma" panose="020B0604030504040204" pitchFamily="34" charset="0"/>
                <a:ea typeface="Tahoma" panose="020B0604030504040204" pitchFamily="34" charset="0"/>
                <a:cs typeface="Tahoma" panose="020B0604030504040204" pitchFamily="34" charset="0"/>
              </a:rPr>
              <a:t> de livraison MAIS taux de remplissage du véhicule</a:t>
            </a:r>
          </a:p>
          <a:p>
            <a:pPr marL="0" indent="0">
              <a:buNone/>
            </a:pPr>
            <a:endParaRPr lang="fr-FR" sz="1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fr-FR" sz="1200" dirty="0">
                <a:latin typeface="Tahoma" panose="020B0604030504040204" pitchFamily="34" charset="0"/>
                <a:ea typeface="Tahoma" panose="020B0604030504040204" pitchFamily="34" charset="0"/>
                <a:cs typeface="Tahoma" panose="020B0604030504040204" pitchFamily="34" charset="0"/>
              </a:rPr>
              <a:t>La </a:t>
            </a:r>
            <a:r>
              <a:rPr lang="fr-FR" sz="1200" i="1" dirty="0">
                <a:latin typeface="Tahoma" panose="020B0604030504040204" pitchFamily="34" charset="0"/>
                <a:ea typeface="Tahoma" panose="020B0604030504040204" pitchFamily="34" charset="0"/>
                <a:cs typeface="Tahoma" panose="020B0604030504040204" pitchFamily="34" charset="0"/>
              </a:rPr>
              <a:t>livraison sous conditions</a:t>
            </a:r>
            <a:r>
              <a:rPr lang="fr-FR" sz="1200" dirty="0">
                <a:latin typeface="Tahoma" panose="020B0604030504040204" pitchFamily="34" charset="0"/>
                <a:ea typeface="Tahoma" panose="020B0604030504040204" pitchFamily="34" charset="0"/>
                <a:cs typeface="Tahoma" panose="020B0604030504040204" pitchFamily="34" charset="0"/>
              </a:rPr>
              <a:t> est basée sur :</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le </a:t>
            </a:r>
            <a:r>
              <a:rPr lang="fr-FR" sz="1200" i="1" dirty="0">
                <a:latin typeface="Tahoma" panose="020B0604030504040204" pitchFamily="34" charset="0"/>
                <a:ea typeface="Tahoma" panose="020B0604030504040204" pitchFamily="34" charset="0"/>
                <a:cs typeface="Tahoma" panose="020B0604030504040204" pitchFamily="34" charset="0"/>
              </a:rPr>
              <a:t>taux de remplissage </a:t>
            </a:r>
            <a:r>
              <a:rPr lang="fr-FR" sz="1200" dirty="0">
                <a:latin typeface="Tahoma" panose="020B0604030504040204" pitchFamily="34" charset="0"/>
                <a:ea typeface="Tahoma" panose="020B0604030504040204" pitchFamily="34" charset="0"/>
                <a:cs typeface="Tahoma" panose="020B0604030504040204" pitchFamily="34" charset="0"/>
              </a:rPr>
              <a:t>du véhicule qui transporte la commande du client au hub. S’il est élevé, le véhicule part, sinon il devra attendre d’autres commandes pour massifier et optimiser au maximum le trajet</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l</a:t>
            </a:r>
            <a:r>
              <a:rPr lang="fr-FR" sz="1200" i="1" dirty="0">
                <a:latin typeface="Tahoma" panose="020B0604030504040204" pitchFamily="34" charset="0"/>
                <a:ea typeface="Tahoma" panose="020B0604030504040204" pitchFamily="34" charset="0"/>
                <a:cs typeface="Tahoma" panose="020B0604030504040204" pitchFamily="34" charset="0"/>
              </a:rPr>
              <a:t>’urgence </a:t>
            </a:r>
            <a:r>
              <a:rPr lang="fr-FR" sz="1200" dirty="0">
                <a:latin typeface="Tahoma" panose="020B0604030504040204" pitchFamily="34" charset="0"/>
                <a:ea typeface="Tahoma" panose="020B0604030504040204" pitchFamily="34" charset="0"/>
                <a:cs typeface="Tahoma" panose="020B0604030504040204" pitchFamily="34" charset="0"/>
              </a:rPr>
              <a:t>: certains produits sont prioritaires (médicaments par exemple) – mais pour les autres produits, c’est le niveau de remplissage du véhicule qui prime. </a:t>
            </a:r>
          </a:p>
          <a:p>
            <a:pPr>
              <a:buFontTx/>
              <a:buChar char="-"/>
            </a:pPr>
            <a:r>
              <a:rPr lang="fr-FR" sz="1200" dirty="0">
                <a:latin typeface="Tahoma" panose="020B0604030504040204" pitchFamily="34" charset="0"/>
                <a:ea typeface="Tahoma" panose="020B0604030504040204" pitchFamily="34" charset="0"/>
                <a:cs typeface="Tahoma" panose="020B0604030504040204" pitchFamily="34" charset="0"/>
              </a:rPr>
              <a:t>Client est prêt à attendre sa commande  (changement de comportement nécessaire &gt;design) et est informé de l’évolution de sa livraison</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Impacts </a:t>
            </a:r>
            <a:r>
              <a:rPr lang="fr-FR" sz="1200" dirty="0" err="1"/>
              <a:t>env</a:t>
            </a:r>
            <a:r>
              <a:rPr lang="fr-FR" sz="1200" dirty="0"/>
              <a:t>: Réduction du nombre de véhicules, baisse du trafic, des émissions GES, du bruit…, meilleure utilisation de la voirie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Economiques: Massification des commandes, planification et organisation + efficaces, lissage de l’activité, meilleure rentabilité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Sociaux: Client s’habitue (à nouveau) à patienter, sensibilisation du consommateur, planification des ressources humaines, meilleures conditions de travail des livreurs (moins pressés par le temps…)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p>
            <a:endParaRPr lang="fr-FR" dirty="0"/>
          </a:p>
          <a:p>
            <a:endParaRPr lang="fr-FR" dirty="0"/>
          </a:p>
          <a:p>
            <a:r>
              <a:rPr lang="fr-FR" dirty="0"/>
              <a:t>Cette solution serait bénéfique pour tous les acteurs !</a:t>
            </a:r>
          </a:p>
        </p:txBody>
      </p:sp>
      <p:sp>
        <p:nvSpPr>
          <p:cNvPr id="4" name="Espace réservé du numéro de diapositive 3"/>
          <p:cNvSpPr>
            <a:spLocks noGrp="1"/>
          </p:cNvSpPr>
          <p:nvPr>
            <p:ph type="sldNum" sz="quarter" idx="5"/>
          </p:nvPr>
        </p:nvSpPr>
        <p:spPr/>
        <p:txBody>
          <a:bodyPr/>
          <a:lstStyle/>
          <a:p>
            <a:fld id="{336B5424-BD68-AE4F-9417-69BCC36FAAE4}" type="slidenum">
              <a:rPr lang="fr-FR" smtClean="0"/>
              <a:t>14</a:t>
            </a:fld>
            <a:endParaRPr lang="fr-FR"/>
          </a:p>
        </p:txBody>
      </p:sp>
    </p:spTree>
    <p:extLst>
      <p:ext uri="{BB962C8B-B14F-4D97-AF65-F5344CB8AC3E}">
        <p14:creationId xmlns:p14="http://schemas.microsoft.com/office/powerpoint/2010/main" val="3381719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a:r>
              <a:rPr lang="fr-FR" sz="1200" b="1" kern="1200" dirty="0">
                <a:solidFill>
                  <a:schemeClr val="tx1"/>
                </a:solidFill>
                <a:effectLst/>
                <a:latin typeface="+mn-lt"/>
                <a:ea typeface="+mn-ea"/>
                <a:cs typeface="+mn-cs"/>
              </a:rPr>
              <a:t>Massifiée</a:t>
            </a:r>
            <a:r>
              <a:rPr lang="fr-FR" sz="1200" kern="1200" dirty="0">
                <a:solidFill>
                  <a:schemeClr val="tx1"/>
                </a:solidFill>
                <a:effectLst/>
                <a:latin typeface="+mn-lt"/>
                <a:ea typeface="+mn-ea"/>
                <a:cs typeface="+mn-cs"/>
              </a:rPr>
              <a:t>, </a:t>
            </a:r>
          </a:p>
          <a:p>
            <a:pPr lvl="0"/>
            <a:r>
              <a:rPr lang="fr-FR" sz="1200" kern="1200" dirty="0">
                <a:solidFill>
                  <a:schemeClr val="tx1"/>
                </a:solidFill>
                <a:effectLst/>
                <a:latin typeface="+mn-lt"/>
                <a:ea typeface="+mn-ea"/>
                <a:cs typeface="+mn-cs"/>
              </a:rPr>
              <a:t>Tout comme dans le vivant qui </a:t>
            </a:r>
            <a:r>
              <a:rPr lang="fr-FR" sz="1200" i="1" kern="1200" dirty="0">
                <a:solidFill>
                  <a:schemeClr val="tx1"/>
                </a:solidFill>
                <a:effectLst/>
                <a:latin typeface="+mn-lt"/>
                <a:ea typeface="+mn-ea"/>
                <a:cs typeface="+mn-cs"/>
              </a:rPr>
              <a:t>optimise plutôt que maximise</a:t>
            </a:r>
            <a:r>
              <a:rPr lang="fr-FR" sz="1200" kern="1200" dirty="0">
                <a:solidFill>
                  <a:schemeClr val="tx1"/>
                </a:solidFill>
                <a:effectLst/>
                <a:latin typeface="+mn-lt"/>
                <a:ea typeface="+mn-ea"/>
                <a:cs typeface="+mn-cs"/>
              </a:rPr>
              <a:t>, la logistique urbaine doit être massifiée :</a:t>
            </a:r>
            <a:br>
              <a:rPr lang="fr-FR" sz="1200" kern="1200" dirty="0">
                <a:solidFill>
                  <a:schemeClr val="tx1"/>
                </a:solidFill>
                <a:effectLst/>
                <a:latin typeface="+mn-lt"/>
                <a:ea typeface="+mn-ea"/>
                <a:cs typeface="+mn-cs"/>
              </a:rPr>
            </a:br>
            <a:r>
              <a:rPr lang="fr-FR" sz="1200" kern="1200" dirty="0">
                <a:solidFill>
                  <a:schemeClr val="tx1"/>
                </a:solidFill>
                <a:effectLst/>
                <a:latin typeface="+mn-lt"/>
                <a:ea typeface="+mn-ea"/>
                <a:cs typeface="+mn-cs"/>
              </a:rPr>
              <a:t>en amont, au départ du hub en augmentant le taux de remplissage des véhicules et leur emport et en réduisant le vide dans les emballages, en aval, le flux retour de marchandises (</a:t>
            </a:r>
            <a:r>
              <a:rPr lang="fr-FR" sz="1200" i="1" kern="1200" dirty="0">
                <a:solidFill>
                  <a:schemeClr val="tx1"/>
                </a:solidFill>
                <a:effectLst/>
                <a:latin typeface="+mn-lt"/>
                <a:ea typeface="+mn-ea"/>
                <a:cs typeface="+mn-cs"/>
              </a:rPr>
              <a:t>reverse logistique</a:t>
            </a:r>
            <a:r>
              <a:rPr lang="fr-FR" sz="1200" kern="1200" dirty="0">
                <a:solidFill>
                  <a:schemeClr val="tx1"/>
                </a:solidFill>
                <a:effectLst/>
                <a:latin typeface="+mn-lt"/>
                <a:ea typeface="+mn-ea"/>
                <a:cs typeface="+mn-cs"/>
              </a:rPr>
              <a:t>) et éviter les transports à vide </a:t>
            </a:r>
          </a:p>
          <a:p>
            <a:r>
              <a:rPr lang="fr-FR" sz="1200" b="1" kern="1200" dirty="0">
                <a:solidFill>
                  <a:schemeClr val="tx1"/>
                </a:solidFill>
                <a:effectLst/>
                <a:latin typeface="+mn-lt"/>
                <a:ea typeface="+mn-ea"/>
                <a:cs typeface="+mn-cs"/>
              </a:rPr>
              <a:t>Mutualisée et coopérative, </a:t>
            </a:r>
          </a:p>
          <a:p>
            <a:r>
              <a:rPr lang="fr-FR" sz="1200" kern="1200" dirty="0">
                <a:solidFill>
                  <a:schemeClr val="tx1"/>
                </a:solidFill>
                <a:effectLst/>
                <a:latin typeface="+mn-lt"/>
                <a:ea typeface="+mn-ea"/>
                <a:cs typeface="+mn-cs"/>
              </a:rPr>
              <a:t>c’est grâce à cette forme de coopération entre acteurs (public-privé/privé-privé), dans un intérêt conjoint, qu’une/des ressources sont mises en commun, similaire à la </a:t>
            </a:r>
            <a:r>
              <a:rPr lang="fr-FR" sz="1200" i="1" kern="1200" dirty="0">
                <a:solidFill>
                  <a:schemeClr val="tx1"/>
                </a:solidFill>
                <a:effectLst/>
                <a:latin typeface="+mn-lt"/>
                <a:ea typeface="+mn-ea"/>
                <a:cs typeface="+mn-cs"/>
              </a:rPr>
              <a:t>symbiose</a:t>
            </a:r>
            <a:r>
              <a:rPr lang="fr-FR" sz="1200" kern="1200" dirty="0">
                <a:solidFill>
                  <a:schemeClr val="tx1"/>
                </a:solidFill>
                <a:effectLst/>
                <a:latin typeface="+mn-lt"/>
                <a:ea typeface="+mn-ea"/>
                <a:cs typeface="+mn-cs"/>
              </a:rPr>
              <a:t> dans le vivant qui cherche à </a:t>
            </a:r>
            <a:r>
              <a:rPr lang="fr-FR" sz="1200" i="1" kern="1200" dirty="0">
                <a:solidFill>
                  <a:schemeClr val="tx1"/>
                </a:solidFill>
                <a:effectLst/>
                <a:latin typeface="+mn-lt"/>
                <a:ea typeface="+mn-ea"/>
                <a:cs typeface="+mn-cs"/>
              </a:rPr>
              <a:t>économiser les ressources</a:t>
            </a:r>
            <a:r>
              <a:rPr lang="fr-FR" sz="1200" kern="1200" dirty="0">
                <a:solidFill>
                  <a:schemeClr val="tx1"/>
                </a:solidFill>
                <a:effectLst/>
                <a:latin typeface="+mn-lt"/>
                <a:ea typeface="+mn-ea"/>
                <a:cs typeface="+mn-cs"/>
              </a:rPr>
              <a:t> disponibles et à les </a:t>
            </a:r>
            <a:r>
              <a:rPr lang="fr-FR" sz="1200" i="1" kern="1200" dirty="0">
                <a:solidFill>
                  <a:schemeClr val="tx1"/>
                </a:solidFill>
                <a:effectLst/>
                <a:latin typeface="+mn-lt"/>
                <a:ea typeface="+mn-ea"/>
                <a:cs typeface="+mn-cs"/>
              </a:rPr>
              <a:t>optimiser</a:t>
            </a:r>
            <a:r>
              <a:rPr lang="fr-FR" sz="1200" kern="1200" dirty="0">
                <a:solidFill>
                  <a:schemeClr val="tx1"/>
                </a:solidFill>
                <a:effectLst/>
                <a:latin typeface="+mn-lt"/>
                <a:ea typeface="+mn-ea"/>
                <a:cs typeface="+mn-cs"/>
              </a:rPr>
              <a:t>.</a:t>
            </a:r>
          </a:p>
          <a:p>
            <a:r>
              <a:rPr lang="fr-FR" sz="1200" b="1" kern="1200" dirty="0">
                <a:solidFill>
                  <a:schemeClr val="tx1"/>
                </a:solidFill>
                <a:effectLst/>
                <a:latin typeface="+mn-lt"/>
                <a:ea typeface="+mn-ea"/>
                <a:cs typeface="+mn-cs"/>
              </a:rPr>
              <a:t>Pilotée par la donnée</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 le vivant </a:t>
            </a:r>
            <a:r>
              <a:rPr lang="fr-FR" sz="1200" i="1" kern="1200" dirty="0">
                <a:solidFill>
                  <a:schemeClr val="tx1"/>
                </a:solidFill>
                <a:effectLst/>
                <a:latin typeface="+mn-lt"/>
                <a:ea typeface="+mn-ea"/>
                <a:cs typeface="+mn-cs"/>
              </a:rPr>
              <a:t>s’organisant grâce à l’information</a:t>
            </a:r>
            <a:r>
              <a:rPr lang="fr-FR" sz="1200" kern="1200" dirty="0">
                <a:solidFill>
                  <a:schemeClr val="tx1"/>
                </a:solidFill>
                <a:effectLst/>
                <a:latin typeface="+mn-lt"/>
                <a:ea typeface="+mn-ea"/>
                <a:cs typeface="+mn-cs"/>
              </a:rPr>
              <a:t>, la logistique urbaine, inspirée du vivant, pourrait utiliser la donnée pour exploiter son plein potentiel. </a:t>
            </a:r>
          </a:p>
          <a:p>
            <a:r>
              <a:rPr lang="fr-FR" sz="1200" b="1" kern="1200" dirty="0">
                <a:solidFill>
                  <a:schemeClr val="tx1"/>
                </a:solidFill>
                <a:effectLst/>
                <a:latin typeface="+mn-lt"/>
                <a:ea typeface="+mn-ea"/>
                <a:cs typeface="+mn-cs"/>
              </a:rPr>
              <a:t>Décarbonée</a:t>
            </a:r>
            <a:r>
              <a:rPr lang="fr-FR" sz="1200" kern="1200" dirty="0">
                <a:solidFill>
                  <a:schemeClr val="tx1"/>
                </a:solidFill>
                <a:effectLst/>
                <a:latin typeface="+mn-lt"/>
                <a:ea typeface="+mn-ea"/>
                <a:cs typeface="+mn-cs"/>
              </a:rPr>
              <a:t> : </a:t>
            </a:r>
          </a:p>
          <a:p>
            <a:r>
              <a:rPr lang="fr-FR" sz="1200" kern="1200" dirty="0">
                <a:solidFill>
                  <a:schemeClr val="tx1"/>
                </a:solidFill>
                <a:effectLst/>
                <a:latin typeface="+mn-lt"/>
                <a:ea typeface="+mn-ea"/>
                <a:cs typeface="+mn-cs"/>
              </a:rPr>
              <a:t>sur de courtes distances des mobilités « douces » comme le vélo-cargo, la livraison à pied…, </a:t>
            </a:r>
          </a:p>
          <a:p>
            <a:r>
              <a:rPr lang="fr-FR" sz="1200" kern="1200" dirty="0">
                <a:solidFill>
                  <a:schemeClr val="tx1"/>
                </a:solidFill>
                <a:effectLst/>
                <a:latin typeface="+mn-lt"/>
                <a:ea typeface="+mn-ea"/>
                <a:cs typeface="+mn-cs"/>
              </a:rPr>
              <a:t>en amont, alternatives au routier choisies pour massifier comme le fluvial ou le fer </a:t>
            </a:r>
          </a:p>
          <a:p>
            <a:r>
              <a:rPr lang="fr-FR" sz="1200" kern="1200" dirty="0">
                <a:solidFill>
                  <a:schemeClr val="tx1"/>
                </a:solidFill>
                <a:effectLst/>
                <a:latin typeface="+mn-lt"/>
                <a:ea typeface="+mn-ea"/>
                <a:cs typeface="+mn-cs"/>
              </a:rPr>
              <a:t>En parallèle, les infrastructures d’avitaillement dans le milieu urbain doivent être développées pour assurer le fonctionnement de ce « nouveau » système.</a:t>
            </a:r>
            <a:r>
              <a:rPr lang="fr-FR" dirty="0">
                <a:effectLst/>
              </a:rPr>
              <a:t> </a:t>
            </a:r>
          </a:p>
          <a:p>
            <a:r>
              <a:rPr lang="fr-FR" sz="1200" b="1" kern="1200" dirty="0">
                <a:solidFill>
                  <a:schemeClr val="tx1"/>
                </a:solidFill>
                <a:effectLst/>
                <a:latin typeface="+mn-lt"/>
                <a:ea typeface="+mn-ea"/>
                <a:cs typeface="+mn-cs"/>
              </a:rPr>
              <a:t>Diversifiée : </a:t>
            </a:r>
          </a:p>
          <a:p>
            <a:r>
              <a:rPr lang="fr-FR" sz="1200" kern="1200" dirty="0">
                <a:solidFill>
                  <a:schemeClr val="tx1"/>
                </a:solidFill>
                <a:effectLst/>
                <a:latin typeface="+mn-lt"/>
                <a:ea typeface="+mn-ea"/>
                <a:cs typeface="+mn-cs"/>
              </a:rPr>
              <a:t>les écosystèmes les plus résilients sont ceux composés d’une grande diversité d’espèces. </a:t>
            </a:r>
            <a:endParaRPr lang="fr-FR" dirty="0">
              <a:effectLst/>
            </a:endParaRPr>
          </a:p>
          <a:p>
            <a:pPr lvl="0"/>
            <a:r>
              <a:rPr lang="fr-FR" sz="1200" b="1" kern="1200" dirty="0">
                <a:solidFill>
                  <a:schemeClr val="tx1"/>
                </a:solidFill>
                <a:effectLst/>
                <a:latin typeface="+mn-lt"/>
                <a:ea typeface="+mn-ea"/>
                <a:cs typeface="+mn-cs"/>
              </a:rPr>
              <a:t>Professionnalisée :</a:t>
            </a:r>
            <a:r>
              <a:rPr lang="fr-FR" sz="1200" kern="1200" dirty="0">
                <a:solidFill>
                  <a:schemeClr val="tx1"/>
                </a:solidFill>
                <a:effectLst/>
                <a:latin typeface="+mn-lt"/>
                <a:ea typeface="+mn-ea"/>
                <a:cs typeface="+mn-cs"/>
              </a:rPr>
              <a:t> pour </a:t>
            </a:r>
            <a:r>
              <a:rPr lang="fr-FR" sz="1200" i="1" kern="1200" dirty="0">
                <a:solidFill>
                  <a:schemeClr val="tx1"/>
                </a:solidFill>
                <a:effectLst/>
                <a:latin typeface="+mn-lt"/>
                <a:ea typeface="+mn-ea"/>
                <a:cs typeface="+mn-cs"/>
              </a:rPr>
              <a:t>maintenir la communauté</a:t>
            </a:r>
            <a:r>
              <a:rPr lang="fr-FR" sz="1200" kern="1200" dirty="0">
                <a:solidFill>
                  <a:schemeClr val="tx1"/>
                </a:solidFill>
                <a:effectLst/>
                <a:latin typeface="+mn-lt"/>
                <a:ea typeface="+mn-ea"/>
                <a:cs typeface="+mn-cs"/>
              </a:rPr>
              <a:t> de la logistique urbaine, il est nécessaire de partager les bonnes pratiques, informer, former, conseiller et mettre en relation les acteurs entre eux</a:t>
            </a:r>
          </a:p>
          <a:p>
            <a:pPr lvl="0"/>
            <a:r>
              <a:rPr lang="fr-FR" sz="1200" b="1" kern="1200" dirty="0">
                <a:solidFill>
                  <a:schemeClr val="tx1"/>
                </a:solidFill>
                <a:effectLst/>
                <a:latin typeface="+mn-lt"/>
                <a:ea typeface="+mn-ea"/>
                <a:cs typeface="+mn-cs"/>
              </a:rPr>
              <a:t>Structurée</a:t>
            </a:r>
            <a:r>
              <a:rPr lang="fr-FR" sz="1200" kern="1200" dirty="0">
                <a:solidFill>
                  <a:schemeClr val="tx1"/>
                </a:solidFill>
                <a:effectLst/>
                <a:latin typeface="+mn-lt"/>
                <a:ea typeface="+mn-ea"/>
                <a:cs typeface="+mn-cs"/>
              </a:rPr>
              <a:t> : </a:t>
            </a:r>
          </a:p>
          <a:p>
            <a:pPr lvl="0"/>
            <a:r>
              <a:rPr lang="fr-FR" sz="1200" kern="1200" dirty="0">
                <a:solidFill>
                  <a:schemeClr val="tx1"/>
                </a:solidFill>
                <a:effectLst/>
                <a:latin typeface="+mn-lt"/>
                <a:ea typeface="+mn-ea"/>
                <a:cs typeface="+mn-cs"/>
              </a:rPr>
              <a:t>accorder une place à la logistique dans l’espace urbain </a:t>
            </a:r>
          </a:p>
          <a:p>
            <a:pPr lvl="0"/>
            <a:r>
              <a:rPr lang="fr-FR" sz="1200" kern="1200" dirty="0">
                <a:solidFill>
                  <a:schemeClr val="tx1"/>
                </a:solidFill>
                <a:effectLst/>
                <a:latin typeface="+mn-lt"/>
                <a:ea typeface="+mn-ea"/>
                <a:cs typeface="+mn-cs"/>
              </a:rPr>
              <a:t>aménager le territoire suivant les besoins des acteurs (bornes de recharge électriques, avitaillement). </a:t>
            </a:r>
          </a:p>
          <a:p>
            <a:pPr lvl="0"/>
            <a:r>
              <a:rPr lang="fr-FR" sz="1200" kern="1200" dirty="0">
                <a:solidFill>
                  <a:schemeClr val="tx1"/>
                </a:solidFill>
                <a:effectLst/>
                <a:latin typeface="+mn-lt"/>
                <a:ea typeface="+mn-ea"/>
                <a:cs typeface="+mn-cs"/>
              </a:rPr>
              <a:t>choisir un positionnement des infrastructures logistiques en ville (comme l’arbre-mère, son emplacement est stratégique pour le fonctionnement global de l’écosystème en symbiose/coopération avec le réseau mycorhizien).</a:t>
            </a:r>
          </a:p>
          <a:p>
            <a:pPr lvl="0"/>
            <a:r>
              <a:rPr lang="fr-FR" sz="1200" b="1" kern="1200" dirty="0">
                <a:solidFill>
                  <a:schemeClr val="tx1"/>
                </a:solidFill>
                <a:effectLst/>
                <a:latin typeface="+mn-lt"/>
                <a:ea typeface="+mn-ea"/>
                <a:cs typeface="+mn-cs"/>
              </a:rPr>
              <a:t>Synchronisée : </a:t>
            </a:r>
          </a:p>
          <a:p>
            <a:pPr lvl="0"/>
            <a:r>
              <a:rPr lang="fr-FR" sz="1200" kern="1200" dirty="0">
                <a:solidFill>
                  <a:schemeClr val="tx1"/>
                </a:solidFill>
                <a:effectLst/>
                <a:latin typeface="+mn-lt"/>
                <a:ea typeface="+mn-ea"/>
                <a:cs typeface="+mn-cs"/>
              </a:rPr>
              <a:t>entre les différents acteurs de la logistique urbaine et les politiques publiques, afin de pouvoir s’adapter à différentes échelles (légal, organisationnelle etc.) et assurer une meilleure résilience de l’écosystème. A l’image du printemps, toutes les espèces s’éveillent au même moment grâce à la température et la lumière. </a:t>
            </a:r>
          </a:p>
          <a:p>
            <a:pPr lvl="0"/>
            <a:r>
              <a:rPr lang="fr-FR" sz="1200" b="1" kern="1200" dirty="0">
                <a:solidFill>
                  <a:schemeClr val="tx1"/>
                </a:solidFill>
                <a:effectLst/>
                <a:latin typeface="+mn-lt"/>
                <a:ea typeface="+mn-ea"/>
                <a:cs typeface="+mn-cs"/>
              </a:rPr>
              <a:t>Raisonnée et responsabilisée : </a:t>
            </a:r>
          </a:p>
          <a:p>
            <a:pPr lvl="0"/>
            <a:r>
              <a:rPr lang="fr-FR" sz="1200" kern="1200" dirty="0">
                <a:solidFill>
                  <a:schemeClr val="tx1"/>
                </a:solidFill>
                <a:effectLst/>
                <a:latin typeface="+mn-lt"/>
                <a:ea typeface="+mn-ea"/>
                <a:cs typeface="+mn-cs"/>
              </a:rPr>
              <a:t>le vivant ne surexploite pas ses ressources, les saisons incitent les espèces à adapter leur alimentation en fonction de celles qui sont disponibles. </a:t>
            </a:r>
          </a:p>
          <a:p>
            <a:pPr lvl="0"/>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Une autorégulation des acteurs de la logistique urbaine semble peu probable, c’est pourquoi les pouvoirs publics doivent jouer le rôle de « régulateur » pour définir des règles applicables à tous. En ce qui concerne le consommateur, qui est finalement à l’origine du flux de commandes e-commerce, il doit impérativement être sensibilisé aux effets de ces livraisons sur l’environnement, comprendre qu’une livraison n’est jamais « gratuite » et qu’à l’image du vivant, il existe des </a:t>
            </a:r>
            <a:r>
              <a:rPr lang="fr-FR" sz="1200" i="1" kern="1200" dirty="0">
                <a:solidFill>
                  <a:schemeClr val="tx1"/>
                </a:solidFill>
                <a:effectLst/>
                <a:latin typeface="+mn-lt"/>
                <a:ea typeface="+mn-ea"/>
                <a:cs typeface="+mn-cs"/>
              </a:rPr>
              <a:t>solutions lentes à petites échelles</a:t>
            </a:r>
            <a:r>
              <a:rPr lang="fr-FR" sz="1200" kern="1200" dirty="0">
                <a:solidFill>
                  <a:schemeClr val="tx1"/>
                </a:solidFill>
                <a:effectLst/>
                <a:latin typeface="+mn-lt"/>
                <a:ea typeface="+mn-ea"/>
                <a:cs typeface="+mn-cs"/>
              </a:rPr>
              <a:t>.</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00E5FD-5977-E049-8EE3-E2DA021C759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03466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0669C6-FAB7-5B1A-154F-4B0EFA360C52}"/>
              </a:ext>
            </a:extLst>
          </p:cNvPr>
          <p:cNvSpPr>
            <a:spLocks noGrp="1"/>
          </p:cNvSpPr>
          <p:nvPr>
            <p:ph type="ctrTitle"/>
          </p:nvPr>
        </p:nvSpPr>
        <p:spPr>
          <a:xfrm>
            <a:off x="1803941" y="4457700"/>
            <a:ext cx="10350162" cy="2881310"/>
          </a:xfrm>
        </p:spPr>
        <p:txBody>
          <a:bodyPr anchor="b"/>
          <a:lstStyle>
            <a:lvl1pPr algn="l">
              <a:defRPr lang="fr-FR" sz="12306" kern="1200" smtClean="0">
                <a:solidFill>
                  <a:srgbClr val="1C5739"/>
                </a:solidFill>
                <a:latin typeface="Bebas Neue"/>
                <a:ea typeface="+mn-ea"/>
                <a:cs typeface="+mn-cs"/>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82B9087E-0166-D8CF-E7C5-1A0AB38C51D3}"/>
              </a:ext>
            </a:extLst>
          </p:cNvPr>
          <p:cNvSpPr>
            <a:spLocks noGrp="1"/>
          </p:cNvSpPr>
          <p:nvPr>
            <p:ph type="subTitle" idx="1"/>
          </p:nvPr>
        </p:nvSpPr>
        <p:spPr>
          <a:xfrm>
            <a:off x="1803941" y="7339010"/>
            <a:ext cx="10350162" cy="375296"/>
          </a:xfrm>
        </p:spPr>
        <p:txBody>
          <a:bodyPr lIns="0" tIns="0" rIns="0" bIns="0" rtlCol="0" anchor="t">
            <a:spAutoFit/>
          </a:bodyPr>
          <a:lstStyle>
            <a:lvl1pPr marL="0" indent="0">
              <a:buNone/>
              <a:defRPr lang="fr-FR" sz="2289" spc="114" dirty="0">
                <a:solidFill>
                  <a:srgbClr val="1C5739"/>
                </a:solidFill>
                <a:latin typeface="Open Sauce"/>
              </a:defRPr>
            </a:lvl1pPr>
          </a:lstStyle>
          <a:p>
            <a:pPr marL="0" lvl="0">
              <a:lnSpc>
                <a:spcPts val="3205"/>
              </a:lnSpc>
            </a:pPr>
            <a:r>
              <a:rPr lang="fr-FR"/>
              <a:t>Modifiez le style des sous-titres du masque</a:t>
            </a:r>
            <a:endParaRPr lang="fr-FR" dirty="0"/>
          </a:p>
        </p:txBody>
      </p:sp>
      <p:sp>
        <p:nvSpPr>
          <p:cNvPr id="4" name="Espace réservé de la date 3">
            <a:extLst>
              <a:ext uri="{FF2B5EF4-FFF2-40B4-BE49-F238E27FC236}">
                <a16:creationId xmlns:a16="http://schemas.microsoft.com/office/drawing/2014/main" id="{1C40AF69-E858-A3E3-D6AC-96BC7F2C91B0}"/>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860EEA38-4C20-B6E2-44E1-2ED31E97B2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95D3F48-E7EE-0B9F-A979-72730C9E2820}"/>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7D9ACCA9-E2D1-3EDB-B25E-5DE33C832798}"/>
              </a:ext>
            </a:extLst>
          </p:cNvPr>
          <p:cNvGrpSpPr/>
          <p:nvPr userDrawn="1"/>
        </p:nvGrpSpPr>
        <p:grpSpPr>
          <a:xfrm>
            <a:off x="12974764" y="-1"/>
            <a:ext cx="3086100" cy="10287001"/>
            <a:chOff x="0" y="0"/>
            <a:chExt cx="812800" cy="2976105"/>
          </a:xfrm>
        </p:grpSpPr>
        <p:sp>
          <p:nvSpPr>
            <p:cNvPr id="8" name="Freeform 3">
              <a:extLst>
                <a:ext uri="{FF2B5EF4-FFF2-40B4-BE49-F238E27FC236}">
                  <a16:creationId xmlns:a16="http://schemas.microsoft.com/office/drawing/2014/main" id="{EC1A0E66-B959-B321-E5C5-8F2DDF44C2F2}"/>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C4A3E306-E6CF-2589-E152-90375E86A0FF}"/>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3EEE018D-490C-F7C8-4463-E143366117C4}"/>
              </a:ext>
            </a:extLst>
          </p:cNvPr>
          <p:cNvSpPr/>
          <p:nvPr userDrawn="1"/>
        </p:nvSpPr>
        <p:spPr>
          <a:xfrm>
            <a:off x="16384715" y="92453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grpSp>
        <p:nvGrpSpPr>
          <p:cNvPr id="11" name="Group 6">
            <a:extLst>
              <a:ext uri="{FF2B5EF4-FFF2-40B4-BE49-F238E27FC236}">
                <a16:creationId xmlns:a16="http://schemas.microsoft.com/office/drawing/2014/main" id="{AA95C483-45D5-C4D1-B357-D1051C4F62CB}"/>
              </a:ext>
            </a:extLst>
          </p:cNvPr>
          <p:cNvGrpSpPr/>
          <p:nvPr userDrawn="1"/>
        </p:nvGrpSpPr>
        <p:grpSpPr>
          <a:xfrm>
            <a:off x="-1543050" y="-68757"/>
            <a:ext cx="3086100" cy="10810439"/>
            <a:chOff x="0" y="-19050"/>
            <a:chExt cx="812800" cy="2995155"/>
          </a:xfrm>
        </p:grpSpPr>
        <p:sp>
          <p:nvSpPr>
            <p:cNvPr id="12" name="Freeform 7">
              <a:extLst>
                <a:ext uri="{FF2B5EF4-FFF2-40B4-BE49-F238E27FC236}">
                  <a16:creationId xmlns:a16="http://schemas.microsoft.com/office/drawing/2014/main" id="{8625F1FF-D288-639F-E650-2FBEBA18DDA8}"/>
                </a:ext>
              </a:extLst>
            </p:cNvPr>
            <p:cNvSpPr/>
            <p:nvPr/>
          </p:nvSpPr>
          <p:spPr>
            <a:xfrm>
              <a:off x="0" y="0"/>
              <a:ext cx="812800" cy="2868374"/>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3" name="TextBox 8">
              <a:extLst>
                <a:ext uri="{FF2B5EF4-FFF2-40B4-BE49-F238E27FC236}">
                  <a16:creationId xmlns:a16="http://schemas.microsoft.com/office/drawing/2014/main" id="{4E34E80E-9C3F-BD7B-A27E-BC6B46E41620}"/>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14" name="Group 9">
            <a:extLst>
              <a:ext uri="{FF2B5EF4-FFF2-40B4-BE49-F238E27FC236}">
                <a16:creationId xmlns:a16="http://schemas.microsoft.com/office/drawing/2014/main" id="{D4E921BB-9F76-EC5C-7B14-67EF2D4F1884}"/>
              </a:ext>
            </a:extLst>
          </p:cNvPr>
          <p:cNvGrpSpPr/>
          <p:nvPr userDrawn="1"/>
        </p:nvGrpSpPr>
        <p:grpSpPr>
          <a:xfrm>
            <a:off x="1227773" y="4163622"/>
            <a:ext cx="110236" cy="2818996"/>
            <a:chOff x="0" y="0"/>
            <a:chExt cx="26312" cy="672855"/>
          </a:xfrm>
        </p:grpSpPr>
        <p:sp>
          <p:nvSpPr>
            <p:cNvPr id="15" name="Freeform 10">
              <a:extLst>
                <a:ext uri="{FF2B5EF4-FFF2-40B4-BE49-F238E27FC236}">
                  <a16:creationId xmlns:a16="http://schemas.microsoft.com/office/drawing/2014/main" id="{EB1C6DE7-9E58-7C5A-4A93-FDC9A934D0C7}"/>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16" name="TextBox 11">
              <a:extLst>
                <a:ext uri="{FF2B5EF4-FFF2-40B4-BE49-F238E27FC236}">
                  <a16:creationId xmlns:a16="http://schemas.microsoft.com/office/drawing/2014/main" id="{59005385-0291-2759-E214-492F2DCD3606}"/>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7" name="Freeform 12">
            <a:extLst>
              <a:ext uri="{FF2B5EF4-FFF2-40B4-BE49-F238E27FC236}">
                <a16:creationId xmlns:a16="http://schemas.microsoft.com/office/drawing/2014/main" id="{F1E68927-D765-B048-5FFF-E32D8EEABEF4}"/>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9" name="Freeform 14">
            <a:extLst>
              <a:ext uri="{FF2B5EF4-FFF2-40B4-BE49-F238E27FC236}">
                <a16:creationId xmlns:a16="http://schemas.microsoft.com/office/drawing/2014/main" id="{3AE614FD-826D-FD90-1357-A24F4DCEA31D}"/>
              </a:ext>
            </a:extLst>
          </p:cNvPr>
          <p:cNvSpPr/>
          <p:nvPr userDrawn="1"/>
        </p:nvSpPr>
        <p:spPr>
          <a:xfrm>
            <a:off x="9903076" y="5279228"/>
            <a:ext cx="2104850" cy="1987096"/>
          </a:xfrm>
          <a:custGeom>
            <a:avLst/>
            <a:gdLst/>
            <a:ahLst/>
            <a:cxnLst/>
            <a:rect l="l" t="t" r="r" b="b"/>
            <a:pathLst>
              <a:path w="2104850" h="1987096">
                <a:moveTo>
                  <a:pt x="0" y="0"/>
                </a:moveTo>
                <a:lnTo>
                  <a:pt x="2104850" y="0"/>
                </a:lnTo>
                <a:lnTo>
                  <a:pt x="2104850" y="1987096"/>
                </a:lnTo>
                <a:lnTo>
                  <a:pt x="0" y="1987096"/>
                </a:lnTo>
                <a:lnTo>
                  <a:pt x="0" y="0"/>
                </a:lnTo>
                <a:close/>
              </a:path>
            </a:pathLst>
          </a:custGeom>
          <a:blipFill>
            <a:blip r:embed="rId6"/>
            <a:stretch>
              <a:fillRect/>
            </a:stretch>
          </a:blipFill>
        </p:spPr>
        <p:txBody>
          <a:bodyPr/>
          <a:lstStyle/>
          <a:p>
            <a:endParaRPr lang="fr-FR"/>
          </a:p>
        </p:txBody>
      </p:sp>
      <p:sp>
        <p:nvSpPr>
          <p:cNvPr id="23" name="Freeform 18">
            <a:extLst>
              <a:ext uri="{FF2B5EF4-FFF2-40B4-BE49-F238E27FC236}">
                <a16:creationId xmlns:a16="http://schemas.microsoft.com/office/drawing/2014/main" id="{CF32F0E6-C06C-E248-34B3-7B3BDA12E927}"/>
              </a:ext>
            </a:extLst>
          </p:cNvPr>
          <p:cNvSpPr/>
          <p:nvPr userDrawn="1"/>
        </p:nvSpPr>
        <p:spPr>
          <a:xfrm>
            <a:off x="12212967" y="623284"/>
            <a:ext cx="4629150" cy="8229600"/>
          </a:xfrm>
          <a:custGeom>
            <a:avLst/>
            <a:gdLst/>
            <a:ahLst/>
            <a:cxnLst/>
            <a:rect l="l" t="t" r="r" b="b"/>
            <a:pathLst>
              <a:path w="4629150" h="8229600">
                <a:moveTo>
                  <a:pt x="0" y="0"/>
                </a:moveTo>
                <a:lnTo>
                  <a:pt x="4629150" y="0"/>
                </a:lnTo>
                <a:lnTo>
                  <a:pt x="4629150" y="8229600"/>
                </a:lnTo>
                <a:lnTo>
                  <a:pt x="0" y="8229600"/>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fr-FR"/>
          </a:p>
        </p:txBody>
      </p:sp>
      <p:grpSp>
        <p:nvGrpSpPr>
          <p:cNvPr id="24" name="Group 19">
            <a:extLst>
              <a:ext uri="{FF2B5EF4-FFF2-40B4-BE49-F238E27FC236}">
                <a16:creationId xmlns:a16="http://schemas.microsoft.com/office/drawing/2014/main" id="{E9962A95-FA02-C99A-5068-102C98F78550}"/>
              </a:ext>
            </a:extLst>
          </p:cNvPr>
          <p:cNvGrpSpPr/>
          <p:nvPr userDrawn="1"/>
        </p:nvGrpSpPr>
        <p:grpSpPr>
          <a:xfrm rot="-5400000">
            <a:off x="14472423" y="7378742"/>
            <a:ext cx="110236" cy="2818996"/>
            <a:chOff x="0" y="0"/>
            <a:chExt cx="26312" cy="672855"/>
          </a:xfrm>
        </p:grpSpPr>
        <p:sp>
          <p:nvSpPr>
            <p:cNvPr id="25" name="Freeform 20">
              <a:extLst>
                <a:ext uri="{FF2B5EF4-FFF2-40B4-BE49-F238E27FC236}">
                  <a16:creationId xmlns:a16="http://schemas.microsoft.com/office/drawing/2014/main" id="{9C1C385D-A8AC-04C8-C325-994A0B0E8462}"/>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26" name="TextBox 21">
              <a:extLst>
                <a:ext uri="{FF2B5EF4-FFF2-40B4-BE49-F238E27FC236}">
                  <a16:creationId xmlns:a16="http://schemas.microsoft.com/office/drawing/2014/main" id="{18679FB9-7A0D-A763-C6AE-A5C106C77E2D}"/>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27" name="TextBox 17">
            <a:extLst>
              <a:ext uri="{FF2B5EF4-FFF2-40B4-BE49-F238E27FC236}">
                <a16:creationId xmlns:a16="http://schemas.microsoft.com/office/drawing/2014/main" id="{5D334119-B585-B5F0-5391-33B7C8300F2A}"/>
              </a:ext>
            </a:extLst>
          </p:cNvPr>
          <p:cNvSpPr txBox="1"/>
          <p:nvPr userDrawn="1"/>
        </p:nvSpPr>
        <p:spPr>
          <a:xfrm>
            <a:off x="1752928" y="8178682"/>
            <a:ext cx="7131757" cy="347556"/>
          </a:xfrm>
          <a:prstGeom prst="rect">
            <a:avLst/>
          </a:prstGeom>
        </p:spPr>
        <p:txBody>
          <a:bodyPr lIns="0" tIns="0" rIns="0" bIns="0" rtlCol="0" anchor="t">
            <a:spAutoFit/>
          </a:bodyPr>
          <a:lstStyle/>
          <a:p>
            <a:pPr>
              <a:lnSpc>
                <a:spcPts val="2893"/>
              </a:lnSpc>
            </a:pPr>
            <a:r>
              <a:rPr lang="en-US" sz="2066" spc="1653" dirty="0">
                <a:solidFill>
                  <a:srgbClr val="302E2A"/>
                </a:solidFill>
                <a:latin typeface="Open Sauce Bold"/>
              </a:rPr>
              <a:t>ETUDES    CONSEILS</a:t>
            </a:r>
          </a:p>
        </p:txBody>
      </p:sp>
      <p:sp>
        <p:nvSpPr>
          <p:cNvPr id="28" name="Freeform 16">
            <a:extLst>
              <a:ext uri="{FF2B5EF4-FFF2-40B4-BE49-F238E27FC236}">
                <a16:creationId xmlns:a16="http://schemas.microsoft.com/office/drawing/2014/main" id="{88747D1D-84D4-925C-8FA2-A780DEFD3344}"/>
              </a:ext>
            </a:extLst>
          </p:cNvPr>
          <p:cNvSpPr/>
          <p:nvPr userDrawn="1"/>
        </p:nvSpPr>
        <p:spPr>
          <a:xfrm>
            <a:off x="4119248" y="7885807"/>
            <a:ext cx="873885" cy="967076"/>
          </a:xfrm>
          <a:custGeom>
            <a:avLst/>
            <a:gdLst/>
            <a:ahLst/>
            <a:cxnLst/>
            <a:rect l="l" t="t" r="r" b="b"/>
            <a:pathLst>
              <a:path w="873885" h="967076">
                <a:moveTo>
                  <a:pt x="0" y="0"/>
                </a:moveTo>
                <a:lnTo>
                  <a:pt x="873886" y="0"/>
                </a:lnTo>
                <a:lnTo>
                  <a:pt x="873886" y="967077"/>
                </a:lnTo>
                <a:lnTo>
                  <a:pt x="0" y="967077"/>
                </a:lnTo>
                <a:lnTo>
                  <a:pt x="0" y="0"/>
                </a:lnTo>
                <a:close/>
              </a:path>
            </a:pathLst>
          </a:custGeom>
          <a: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fr-FR"/>
          </a:p>
        </p:txBody>
      </p:sp>
    </p:spTree>
    <p:extLst>
      <p:ext uri="{BB962C8B-B14F-4D97-AF65-F5344CB8AC3E}">
        <p14:creationId xmlns:p14="http://schemas.microsoft.com/office/powerpoint/2010/main" val="3908433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2300D1-46DB-6B3E-F23F-0C9FDFEF4F47}"/>
              </a:ext>
            </a:extLst>
          </p:cNvPr>
          <p:cNvSpPr>
            <a:spLocks noGrp="1"/>
          </p:cNvSpPr>
          <p:nvPr>
            <p:ph type="title"/>
          </p:nvPr>
        </p:nvSpPr>
        <p:spPr>
          <a:xfrm>
            <a:off x="1752600" y="685800"/>
            <a:ext cx="5405438" cy="2400300"/>
          </a:xfrm>
        </p:spPr>
        <p:txBody>
          <a:bodyPr anchor="b">
            <a:normAutofit/>
          </a:bodyPr>
          <a:lstStyle>
            <a:lvl1pPr>
              <a:defRPr sz="4800"/>
            </a:lvl1pPr>
          </a:lstStyle>
          <a:p>
            <a:r>
              <a:rPr lang="fr-FR"/>
              <a:t>Modifiez le style du titre</a:t>
            </a:r>
            <a:endParaRPr lang="fr-FR" dirty="0"/>
          </a:p>
        </p:txBody>
      </p:sp>
      <p:sp>
        <p:nvSpPr>
          <p:cNvPr id="3" name="Espace réservé pour une image  2">
            <a:extLst>
              <a:ext uri="{FF2B5EF4-FFF2-40B4-BE49-F238E27FC236}">
                <a16:creationId xmlns:a16="http://schemas.microsoft.com/office/drawing/2014/main" id="{C848DEA5-73C1-3E43-A09D-E04FA49AF956}"/>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p>
        </p:txBody>
      </p:sp>
      <p:sp>
        <p:nvSpPr>
          <p:cNvPr id="4" name="Espace réservé du texte 3">
            <a:extLst>
              <a:ext uri="{FF2B5EF4-FFF2-40B4-BE49-F238E27FC236}">
                <a16:creationId xmlns:a16="http://schemas.microsoft.com/office/drawing/2014/main" id="{45B13BFE-82AE-C66A-2F50-E9B1EE84AA37}"/>
              </a:ext>
            </a:extLst>
          </p:cNvPr>
          <p:cNvSpPr>
            <a:spLocks noGrp="1"/>
          </p:cNvSpPr>
          <p:nvPr>
            <p:ph type="body" sz="half" idx="2"/>
          </p:nvPr>
        </p:nvSpPr>
        <p:spPr>
          <a:xfrm>
            <a:off x="1752600" y="3086100"/>
            <a:ext cx="5405438" cy="5718175"/>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94C5312-AA42-9E90-145B-5A68AB78C518}"/>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DFE1A6B6-80E0-D482-C664-C647EDF617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D0D6FB-01B8-7265-3767-144825C50780}"/>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30EF35EA-B05A-25F8-55A9-7A59BFABC6A7}"/>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771521A5-3CE6-9220-B353-A492FACEE51E}"/>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14442359-85B0-93D1-D38B-CC9885F44D89}"/>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F869DB7F-25BF-70A1-3F53-54202141B32A}"/>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82AF1A60-3558-451A-DAE8-54609E55C363}"/>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63AD842A-73CF-0BEB-9E40-7EE82AE88F42}"/>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844774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24D3DB-08AC-9A01-7204-9EC6236314BC}"/>
              </a:ext>
            </a:extLst>
          </p:cNvPr>
          <p:cNvSpPr>
            <a:spLocks noGrp="1"/>
          </p:cNvSpPr>
          <p:nvPr>
            <p:ph type="title"/>
          </p:nvPr>
        </p:nvSpPr>
        <p:spPr>
          <a:xfrm>
            <a:off x="1905000" y="547688"/>
            <a:ext cx="15125700" cy="1989137"/>
          </a:xfrm>
        </p:spPr>
        <p:txBody>
          <a:bodyPr>
            <a:normAutofit/>
          </a:bodyPr>
          <a:lstStyle>
            <a:lvl1pPr>
              <a:defRPr sz="4800"/>
            </a:lvl1pPr>
          </a:lstStyle>
          <a:p>
            <a:r>
              <a:rPr lang="fr-FR"/>
              <a:t>Modifiez le style du titre</a:t>
            </a:r>
            <a:endParaRPr lang="fr-FR" dirty="0"/>
          </a:p>
        </p:txBody>
      </p:sp>
      <p:sp>
        <p:nvSpPr>
          <p:cNvPr id="3" name="Espace réservé du texte vertical 2">
            <a:extLst>
              <a:ext uri="{FF2B5EF4-FFF2-40B4-BE49-F238E27FC236}">
                <a16:creationId xmlns:a16="http://schemas.microsoft.com/office/drawing/2014/main" id="{74A7B8AA-E9A0-04B8-EA4E-E2AFBF01FF8C}"/>
              </a:ext>
            </a:extLst>
          </p:cNvPr>
          <p:cNvSpPr>
            <a:spLocks noGrp="1"/>
          </p:cNvSpPr>
          <p:nvPr>
            <p:ph type="body" orient="vert" idx="1"/>
          </p:nvPr>
        </p:nvSpPr>
        <p:spPr>
          <a:xfrm>
            <a:off x="1905000" y="2738438"/>
            <a:ext cx="15125700" cy="6527800"/>
          </a:xfrm>
        </p:spPr>
        <p:txBody>
          <a:bodyPr vert="eaVert">
            <a:normAutofit/>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35120B-F5D4-CEFB-55CB-344E348698CC}"/>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6297426F-771B-3CDF-90AD-5DA829AA81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16C6D1-BFE5-4F69-33D5-A1DD484E40D3}"/>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621B92A7-05D3-EE98-797B-4B0182A2F7E0}"/>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B544F995-B4CC-656C-5FD8-52D4B00C974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DF33D9C7-0198-A540-ED18-BE4F2D70E639}"/>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0604C500-BB57-EAC7-B94D-68F0C58AF96F}"/>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19521EE6-B471-AD5B-E0F0-D1C5A0E638A5}"/>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D0D55312-BA17-5278-B641-20AB91E283F3}"/>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3478381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566C4319-03A1-A769-A253-CA54B013E0FD}"/>
              </a:ext>
            </a:extLst>
          </p:cNvPr>
          <p:cNvSpPr>
            <a:spLocks noGrp="1"/>
          </p:cNvSpPr>
          <p:nvPr>
            <p:ph type="title" orient="vert"/>
          </p:nvPr>
        </p:nvSpPr>
        <p:spPr>
          <a:xfrm>
            <a:off x="13087350" y="547688"/>
            <a:ext cx="3943350" cy="8718550"/>
          </a:xfrm>
        </p:spPr>
        <p:txBody>
          <a:bodyPr vert="eaVert">
            <a:normAutofit/>
          </a:bodyPr>
          <a:lstStyle>
            <a:lvl1pPr>
              <a:defRPr sz="4800"/>
            </a:lvl1pPr>
          </a:lstStyle>
          <a:p>
            <a:r>
              <a:rPr lang="fr-FR"/>
              <a:t>Modifiez le style du titre</a:t>
            </a:r>
          </a:p>
        </p:txBody>
      </p:sp>
      <p:sp>
        <p:nvSpPr>
          <p:cNvPr id="3" name="Espace réservé du texte vertical 2">
            <a:extLst>
              <a:ext uri="{FF2B5EF4-FFF2-40B4-BE49-F238E27FC236}">
                <a16:creationId xmlns:a16="http://schemas.microsoft.com/office/drawing/2014/main" id="{3B2318C0-427E-1638-6633-72B841861BDE}"/>
              </a:ext>
            </a:extLst>
          </p:cNvPr>
          <p:cNvSpPr>
            <a:spLocks noGrp="1"/>
          </p:cNvSpPr>
          <p:nvPr>
            <p:ph type="body" orient="vert" idx="1"/>
          </p:nvPr>
        </p:nvSpPr>
        <p:spPr>
          <a:xfrm>
            <a:off x="1257300" y="547688"/>
            <a:ext cx="11677650" cy="8718550"/>
          </a:xfrm>
        </p:spPr>
        <p:txBody>
          <a:bodyPr vert="eaVert">
            <a:normAutofit/>
          </a:bodyPr>
          <a:lstStyle>
            <a:lvl1pPr>
              <a:defRPr sz="3200"/>
            </a:lvl1pPr>
            <a:lvl2pPr>
              <a:defRPr sz="2800"/>
            </a:lvl2pPr>
            <a:lvl3pPr>
              <a:defRPr sz="2400"/>
            </a:lvl3pPr>
            <a:lvl4pPr>
              <a:defRPr sz="2000"/>
            </a:lvl4pPr>
            <a:lvl5pPr>
              <a:defRPr sz="20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77697C3-AC29-BBF3-9810-77DFCA0F8F12}"/>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E4CEA3F7-6F98-681A-87EA-E78BFEA67F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7ABFAF-7C8D-9F65-E448-68A7E4B94DDC}"/>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53EB3BCA-F855-28D0-0E66-E9B41E9CA4DF}"/>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3CC06AEE-0615-30FE-85AA-E17B1367074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3D47F58D-E5B2-E4FC-2176-2ED8859AD79E}"/>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1E373D6A-AFC4-BEA7-4921-C5E10EFE349B}"/>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BAC8A26C-64FB-EAF1-3B15-F1BBA979ABCA}"/>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0FBEA01-4EC2-01DB-E61D-8B7A2458763D}"/>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496987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544F44-F6E2-4AAA-D7DC-A9B409D61496}"/>
              </a:ext>
            </a:extLst>
          </p:cNvPr>
          <p:cNvSpPr>
            <a:spLocks noGrp="1"/>
          </p:cNvSpPr>
          <p:nvPr>
            <p:ph type="ctrTitle"/>
          </p:nvPr>
        </p:nvSpPr>
        <p:spPr>
          <a:xfrm>
            <a:off x="2286000" y="1684338"/>
            <a:ext cx="13716000" cy="35814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99410EC-54E1-2BDD-4AB7-0AEDD27046DE}"/>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96C71CB6-A85C-99B4-9B98-B67DBDB6D395}"/>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BF079347-D8C8-4819-7E70-F32F6007B0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D74750-9223-33E3-9389-99EA91906A19}"/>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170269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711F99-2617-414F-EED6-CDC613D64E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83D2312-25D3-0B04-FD25-F441109642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825205-17EB-2205-1E3D-73CFC70EF490}"/>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CA5C930A-D250-C839-15C0-5316331A323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DBA01DD-32FD-DB2E-9228-470A84ECB507}"/>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2693194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626284-6AAC-5DB3-D74B-4C05594D68EA}"/>
              </a:ext>
            </a:extLst>
          </p:cNvPr>
          <p:cNvSpPr>
            <a:spLocks noGrp="1"/>
          </p:cNvSpPr>
          <p:nvPr>
            <p:ph type="title"/>
          </p:nvPr>
        </p:nvSpPr>
        <p:spPr>
          <a:xfrm>
            <a:off x="1247775" y="2565400"/>
            <a:ext cx="15773400" cy="4278313"/>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B3E2182-7050-4935-037E-177AE0D63F21}"/>
              </a:ext>
            </a:extLst>
          </p:cNvPr>
          <p:cNvSpPr>
            <a:spLocks noGrp="1"/>
          </p:cNvSpPr>
          <p:nvPr>
            <p:ph type="body" idx="1"/>
          </p:nvPr>
        </p:nvSpPr>
        <p:spPr>
          <a:xfrm>
            <a:off x="1247775" y="6884988"/>
            <a:ext cx="15773400" cy="22494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2CC6F1F-8661-5368-D54C-D707090B48F8}"/>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8A368C93-4204-3FCE-4FCF-F9A68B48083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4FADE29-D244-98C0-8427-A5991C3A4DB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182019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AC6D0-9C82-3C4B-C07E-1C44FE14DC2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092E293-B0EC-4BDB-C735-BA310FEE7F31}"/>
              </a:ext>
            </a:extLst>
          </p:cNvPr>
          <p:cNvSpPr>
            <a:spLocks noGrp="1"/>
          </p:cNvSpPr>
          <p:nvPr>
            <p:ph sz="half" idx="1"/>
          </p:nvPr>
        </p:nvSpPr>
        <p:spPr>
          <a:xfrm>
            <a:off x="1257300" y="2738438"/>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997B73F0-5A07-7B77-938C-027A5CFDBEB0}"/>
              </a:ext>
            </a:extLst>
          </p:cNvPr>
          <p:cNvSpPr>
            <a:spLocks noGrp="1"/>
          </p:cNvSpPr>
          <p:nvPr>
            <p:ph sz="half" idx="2"/>
          </p:nvPr>
        </p:nvSpPr>
        <p:spPr>
          <a:xfrm>
            <a:off x="9220200" y="2738438"/>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77F9F81-6F43-39AC-2819-B24BE4A0F403}"/>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9C5F09B1-38AC-4F0A-BA6E-E4B1CDA419E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D96E19-6C6F-2214-28B9-3FEDDB13D12D}"/>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561324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1A38C9-3935-1A71-5911-E5C0D4A3782D}"/>
              </a:ext>
            </a:extLst>
          </p:cNvPr>
          <p:cNvSpPr>
            <a:spLocks noGrp="1"/>
          </p:cNvSpPr>
          <p:nvPr>
            <p:ph type="title"/>
          </p:nvPr>
        </p:nvSpPr>
        <p:spPr>
          <a:xfrm>
            <a:off x="1260475" y="547688"/>
            <a:ext cx="15773400" cy="1989137"/>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959ED12F-6B39-A701-CE56-A8FFE152CD74}"/>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5F0BA53-D5F2-BB50-CE47-2D892D5B0DE3}"/>
              </a:ext>
            </a:extLst>
          </p:cNvPr>
          <p:cNvSpPr>
            <a:spLocks noGrp="1"/>
          </p:cNvSpPr>
          <p:nvPr>
            <p:ph sz="half" idx="2"/>
          </p:nvPr>
        </p:nvSpPr>
        <p:spPr>
          <a:xfrm>
            <a:off x="1260475" y="3757613"/>
            <a:ext cx="7735888"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6511A4A-8DA2-4B2B-F6D7-77A77D87AC79}"/>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31A3EC-BD74-D979-D22F-1743A5B8CEAE}"/>
              </a:ext>
            </a:extLst>
          </p:cNvPr>
          <p:cNvSpPr>
            <a:spLocks noGrp="1"/>
          </p:cNvSpPr>
          <p:nvPr>
            <p:ph sz="quarter" idx="4"/>
          </p:nvPr>
        </p:nvSpPr>
        <p:spPr>
          <a:xfrm>
            <a:off x="9258300" y="3757613"/>
            <a:ext cx="7775575"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0A932A0-3E22-4B20-0888-6E7B4656BC39}"/>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8" name="Espace réservé du pied de page 7">
            <a:extLst>
              <a:ext uri="{FF2B5EF4-FFF2-40B4-BE49-F238E27FC236}">
                <a16:creationId xmlns:a16="http://schemas.microsoft.com/office/drawing/2014/main" id="{6E646162-E3E5-B828-EBC6-23FE65C38747}"/>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CD31982-FD1D-AB4E-672B-B3818088AC10}"/>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8925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3C8635-BE9C-8150-12D5-F0CD16C517F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9A71098-CEBA-EF17-BD38-BC95FA53CCCE}"/>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4" name="Espace réservé du pied de page 3">
            <a:extLst>
              <a:ext uri="{FF2B5EF4-FFF2-40B4-BE49-F238E27FC236}">
                <a16:creationId xmlns:a16="http://schemas.microsoft.com/office/drawing/2014/main" id="{C4FC477D-5914-98B3-64F0-86DE0939608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03681F8-1964-26FC-5BA5-544D52E4218A}"/>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98602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0FCCF5-769D-3F02-DDFA-9E72BBF366CF}"/>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3" name="Espace réservé du pied de page 2">
            <a:extLst>
              <a:ext uri="{FF2B5EF4-FFF2-40B4-BE49-F238E27FC236}">
                <a16:creationId xmlns:a16="http://schemas.microsoft.com/office/drawing/2014/main" id="{1A810EC4-2C4B-695F-B0AE-37547421AFD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2D36A12-FE91-DDB8-AB31-D84B6836160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427044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3A7C5-A846-D3F9-7CED-639D94528E42}"/>
              </a:ext>
            </a:extLst>
          </p:cNvPr>
          <p:cNvSpPr>
            <a:spLocks noGrp="1"/>
          </p:cNvSpPr>
          <p:nvPr>
            <p:ph type="title"/>
          </p:nvPr>
        </p:nvSpPr>
        <p:spPr>
          <a:xfrm>
            <a:off x="1828800" y="547688"/>
            <a:ext cx="15201900" cy="1989137"/>
          </a:xfrm>
        </p:spPr>
        <p:txBody>
          <a:bodyPr>
            <a:normAutofit/>
          </a:bodyPr>
          <a:lstStyle>
            <a:lvl1pPr>
              <a:defRPr sz="4800">
                <a:latin typeface="+mj-lt"/>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FD7CFBAF-C010-BCC9-82D6-42E5C76F69C3}"/>
              </a:ext>
            </a:extLst>
          </p:cNvPr>
          <p:cNvSpPr>
            <a:spLocks noGrp="1"/>
          </p:cNvSpPr>
          <p:nvPr>
            <p:ph idx="1"/>
          </p:nvPr>
        </p:nvSpPr>
        <p:spPr>
          <a:xfrm>
            <a:off x="1828798" y="2738438"/>
            <a:ext cx="15201901" cy="6527800"/>
          </a:xfrm>
        </p:spPr>
        <p:txBody>
          <a:bodyPr/>
          <a:lstStyle>
            <a:lvl1pPr>
              <a:defRPr>
                <a:latin typeface="+mj-lt"/>
              </a:defRPr>
            </a:lvl1pPr>
            <a:lvl2pPr>
              <a:defRPr lang="fr-FR" sz="2399" kern="1200" smtClean="0">
                <a:solidFill>
                  <a:srgbClr val="231F20"/>
                </a:solidFill>
                <a:latin typeface="+mj-lt"/>
                <a:ea typeface="+mn-ea"/>
                <a:cs typeface="+mn-cs"/>
              </a:defRPr>
            </a:lvl2pPr>
            <a:lvl3pPr>
              <a:defRPr>
                <a:latin typeface="+mj-lt"/>
              </a:defRPr>
            </a:lvl3pPr>
            <a:lvl4pPr>
              <a:defRPr>
                <a:latin typeface="+mj-lt"/>
              </a:defRPr>
            </a:lvl4pPr>
            <a:lvl5pPr>
              <a:defRPr>
                <a:latin typeface="+mj-lt"/>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4" name="Espace réservé de la date 3">
            <a:extLst>
              <a:ext uri="{FF2B5EF4-FFF2-40B4-BE49-F238E27FC236}">
                <a16:creationId xmlns:a16="http://schemas.microsoft.com/office/drawing/2014/main" id="{8B9A3710-CCFE-3C6B-3150-36596F50EE43}"/>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89F80D08-FB7A-3774-EA3D-8A6D2D9CB5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DFF7EE-9A28-3D38-F648-E01399DAAD19}"/>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4C6A1DFD-ECDA-FF56-0E5D-3588E25D37AA}"/>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BBB4BF23-8A82-60AA-7790-4E2CAA9718B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B3994417-B9C1-DB3D-F065-3D8D41E9B991}"/>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BBB9DC32-32D6-46F1-5EFF-2929CB27A8C0}"/>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2499A301-B6E5-6CD1-AB70-67E0AF8ECD76}"/>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8D47012-4704-1D32-8FF7-60818AA17A54}"/>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424284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6D8554-A415-8BA2-7E39-E035FFC2E388}"/>
              </a:ext>
            </a:extLst>
          </p:cNvPr>
          <p:cNvSpPr>
            <a:spLocks noGrp="1"/>
          </p:cNvSpPr>
          <p:nvPr>
            <p:ph type="title"/>
          </p:nvPr>
        </p:nvSpPr>
        <p:spPr>
          <a:xfrm>
            <a:off x="1260475" y="685800"/>
            <a:ext cx="5897563" cy="2400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EBB50030-F235-4847-2BDF-0E7B4DEF3A7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5AE6550-7ED8-9EE7-D47B-AB5FB716555F}"/>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0D6F811-7C21-B816-4D99-E41C84667543}"/>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46CEA68A-FABA-C042-8AED-40BCBE9B6D7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164C7CC-0965-5723-A565-78B7495C779A}"/>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46489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EC7E34-2CEA-5F63-38B2-0FA460E9E616}"/>
              </a:ext>
            </a:extLst>
          </p:cNvPr>
          <p:cNvSpPr>
            <a:spLocks noGrp="1"/>
          </p:cNvSpPr>
          <p:nvPr>
            <p:ph type="title"/>
          </p:nvPr>
        </p:nvSpPr>
        <p:spPr>
          <a:xfrm>
            <a:off x="1260475" y="685800"/>
            <a:ext cx="5897563" cy="2400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C8F755B-090A-A5AF-CE24-23528242F82A}"/>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10B9FF4-5530-7AB2-9859-277CD00F9E97}"/>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F009586-AACF-EDC9-1FFD-55D7B4193A98}"/>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ED7ADEAD-527C-C104-8C40-1F99482D81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09DD84F-0A27-53B2-30A0-D7ADF81A86B1}"/>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2598397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06ECE7-7194-8E6E-D569-1AA13ADA6A4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DFE0272-A20E-B33E-01B3-96E73D930110}"/>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D480F1D-6521-4959-0FA4-67DA0FFBE8B4}"/>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31F997FE-BEE1-087B-F873-D57D1BC56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ACB28E9-1A58-2BFE-DC90-B25DB644540E}"/>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3743431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F4DC623-4E38-9CF1-F219-C2745C89CEB6}"/>
              </a:ext>
            </a:extLst>
          </p:cNvPr>
          <p:cNvSpPr>
            <a:spLocks noGrp="1"/>
          </p:cNvSpPr>
          <p:nvPr>
            <p:ph type="title" orient="vert"/>
          </p:nvPr>
        </p:nvSpPr>
        <p:spPr>
          <a:xfrm>
            <a:off x="13087350" y="547688"/>
            <a:ext cx="3943350" cy="8718550"/>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857FA38-0BC8-CB60-6758-5124183CACA3}"/>
              </a:ext>
            </a:extLst>
          </p:cNvPr>
          <p:cNvSpPr>
            <a:spLocks noGrp="1"/>
          </p:cNvSpPr>
          <p:nvPr>
            <p:ph type="body" orient="vert" idx="1"/>
          </p:nvPr>
        </p:nvSpPr>
        <p:spPr>
          <a:xfrm>
            <a:off x="1257300" y="547688"/>
            <a:ext cx="11677650" cy="87185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21BC21-6D35-9E6A-C97E-E04C3D5BB3B7}"/>
              </a:ext>
            </a:extLst>
          </p:cNvPr>
          <p:cNvSpPr>
            <a:spLocks noGrp="1"/>
          </p:cNvSpPr>
          <p:nvPr>
            <p:ph type="dt" sz="half" idx="10"/>
          </p:nvPr>
        </p:nvSpPr>
        <p:spPr/>
        <p:txBody>
          <a:body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CEA0840C-E389-94D6-0B28-76B0EBE02A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27A1E7-BA4A-1A8F-3F4D-06C307CD5BF0}"/>
              </a:ext>
            </a:extLst>
          </p:cNvPr>
          <p:cNvSpPr>
            <a:spLocks noGrp="1"/>
          </p:cNvSpPr>
          <p:nvPr>
            <p:ph type="sldNum" sz="quarter" idx="12"/>
          </p:nvPr>
        </p:nvSpPr>
        <p:spPr/>
        <p:txBody>
          <a:bodyPr/>
          <a:lstStyle/>
          <a:p>
            <a:fld id="{31433560-C1D7-6B49-B2B3-2EC2F73D6D4D}" type="slidenum">
              <a:rPr lang="fr-FR" smtClean="0"/>
              <a:t>‹N°›</a:t>
            </a:fld>
            <a:endParaRPr lang="fr-FR"/>
          </a:p>
        </p:txBody>
      </p:sp>
    </p:spTree>
    <p:extLst>
      <p:ext uri="{BB962C8B-B14F-4D97-AF65-F5344CB8AC3E}">
        <p14:creationId xmlns:p14="http://schemas.microsoft.com/office/powerpoint/2010/main" val="123904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3A7C5-A846-D3F9-7CED-639D94528E42}"/>
              </a:ext>
            </a:extLst>
          </p:cNvPr>
          <p:cNvSpPr>
            <a:spLocks noGrp="1"/>
          </p:cNvSpPr>
          <p:nvPr>
            <p:ph type="title"/>
          </p:nvPr>
        </p:nvSpPr>
        <p:spPr>
          <a:xfrm>
            <a:off x="1828800" y="547688"/>
            <a:ext cx="15201900" cy="1989137"/>
          </a:xfrm>
        </p:spPr>
        <p:txBody>
          <a:bodyPr>
            <a:normAutofit/>
          </a:bodyPr>
          <a:lstStyle>
            <a:lvl1pPr>
              <a:defRPr sz="4800">
                <a:latin typeface="+mj-lt"/>
              </a:defRPr>
            </a:lvl1pPr>
          </a:lstStyle>
          <a:p>
            <a:r>
              <a:rPr lang="fr-FR"/>
              <a:t>Modifiez le style du titre</a:t>
            </a:r>
            <a:endParaRPr lang="fr-FR" dirty="0"/>
          </a:p>
        </p:txBody>
      </p:sp>
      <p:sp>
        <p:nvSpPr>
          <p:cNvPr id="4" name="Espace réservé de la date 3">
            <a:extLst>
              <a:ext uri="{FF2B5EF4-FFF2-40B4-BE49-F238E27FC236}">
                <a16:creationId xmlns:a16="http://schemas.microsoft.com/office/drawing/2014/main" id="{8B9A3710-CCFE-3C6B-3150-36596F50EE43}"/>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89F80D08-FB7A-3774-EA3D-8A6D2D9CB5A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7DFF7EE-9A28-3D38-F648-E01399DAAD19}"/>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4C6A1DFD-ECDA-FF56-0E5D-3588E25D37AA}"/>
              </a:ext>
            </a:extLst>
          </p:cNvPr>
          <p:cNvGrpSpPr/>
          <p:nvPr userDrawn="1"/>
        </p:nvGrpSpPr>
        <p:grpSpPr>
          <a:xfrm>
            <a:off x="0" y="-65607"/>
            <a:ext cx="18288000" cy="8782146"/>
            <a:chOff x="0" y="-19050"/>
            <a:chExt cx="812800" cy="3036230"/>
          </a:xfrm>
        </p:grpSpPr>
        <p:sp>
          <p:nvSpPr>
            <p:cNvPr id="8" name="Freeform 3">
              <a:extLst>
                <a:ext uri="{FF2B5EF4-FFF2-40B4-BE49-F238E27FC236}">
                  <a16:creationId xmlns:a16="http://schemas.microsoft.com/office/drawing/2014/main" id="{BBB4BF23-8A82-60AA-7790-4E2CAA9718B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B3994417-B9C1-DB3D-F065-3D8D41E9B991}"/>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BBB9DC32-32D6-46F1-5EFF-2929CB27A8C0}"/>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2499A301-B6E5-6CD1-AB70-67E0AF8ECD76}"/>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68D47012-4704-1D32-8FF7-60818AA17A54}"/>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834679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7062A-954F-1278-7E1B-BCC06AFD960C}"/>
              </a:ext>
            </a:extLst>
          </p:cNvPr>
          <p:cNvSpPr>
            <a:spLocks noGrp="1"/>
          </p:cNvSpPr>
          <p:nvPr>
            <p:ph type="title"/>
          </p:nvPr>
        </p:nvSpPr>
        <p:spPr>
          <a:xfrm>
            <a:off x="1904999" y="2565400"/>
            <a:ext cx="15116175" cy="4278313"/>
          </a:xfrm>
        </p:spPr>
        <p:txBody>
          <a:bodyPr vert="horz" lIns="91440" tIns="45720" rIns="91440" bIns="45720" rtlCol="0" anchor="b">
            <a:normAutofit/>
          </a:bodyPr>
          <a:lstStyle>
            <a:lvl1pPr>
              <a:defRPr lang="fr-FR" sz="12306" dirty="0">
                <a:solidFill>
                  <a:srgbClr val="1C5739"/>
                </a:solidFill>
                <a:latin typeface="Bebas Neue"/>
                <a:ea typeface="+mn-ea"/>
                <a:cs typeface="+mn-cs"/>
              </a:defRPr>
            </a:lvl1pPr>
          </a:lstStyle>
          <a:p>
            <a:pPr lvl="0"/>
            <a:r>
              <a:rPr lang="fr-FR"/>
              <a:t>Modifiez le style du titre</a:t>
            </a:r>
            <a:endParaRPr lang="fr-FR" dirty="0"/>
          </a:p>
        </p:txBody>
      </p:sp>
      <p:sp>
        <p:nvSpPr>
          <p:cNvPr id="3" name="Espace réservé du texte 2">
            <a:extLst>
              <a:ext uri="{FF2B5EF4-FFF2-40B4-BE49-F238E27FC236}">
                <a16:creationId xmlns:a16="http://schemas.microsoft.com/office/drawing/2014/main" id="{DF4D9711-D79A-DD6C-EF5A-CF53AE112D9E}"/>
              </a:ext>
            </a:extLst>
          </p:cNvPr>
          <p:cNvSpPr>
            <a:spLocks noGrp="1"/>
          </p:cNvSpPr>
          <p:nvPr>
            <p:ph type="body" idx="1"/>
          </p:nvPr>
        </p:nvSpPr>
        <p:spPr>
          <a:xfrm>
            <a:off x="1904999" y="6884988"/>
            <a:ext cx="15116176" cy="375296"/>
          </a:xfrm>
        </p:spPr>
        <p:txBody>
          <a:bodyPr vert="horz" lIns="0" tIns="0" rIns="0" bIns="0" rtlCol="0" anchor="t">
            <a:spAutoFit/>
          </a:bodyPr>
          <a:lstStyle>
            <a:lvl1pPr>
              <a:defRPr lang="fr-FR" sz="2289" spc="114" dirty="0" smtClean="0">
                <a:solidFill>
                  <a:srgbClr val="1C5739"/>
                </a:solidFill>
                <a:latin typeface="Open Sauce"/>
              </a:defRPr>
            </a:lvl1pPr>
          </a:lstStyle>
          <a:p>
            <a:pPr marL="0" lvl="0" indent="0">
              <a:lnSpc>
                <a:spcPts val="3205"/>
              </a:lnSpc>
              <a:buNone/>
            </a:pPr>
            <a:r>
              <a:rPr lang="fr-FR"/>
              <a:t>Cliquez pour modifier les styles du texte du masque</a:t>
            </a:r>
          </a:p>
        </p:txBody>
      </p:sp>
      <p:sp>
        <p:nvSpPr>
          <p:cNvPr id="4" name="Espace réservé de la date 3">
            <a:extLst>
              <a:ext uri="{FF2B5EF4-FFF2-40B4-BE49-F238E27FC236}">
                <a16:creationId xmlns:a16="http://schemas.microsoft.com/office/drawing/2014/main" id="{1B228945-695B-16A3-A6F5-BC92E37AB95D}"/>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46A734AC-9F74-8587-65DC-C42A6AE629C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6FA9676-C0B9-6195-4E6A-6D9D6DB91F5A}"/>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7" name="Group 2">
            <a:extLst>
              <a:ext uri="{FF2B5EF4-FFF2-40B4-BE49-F238E27FC236}">
                <a16:creationId xmlns:a16="http://schemas.microsoft.com/office/drawing/2014/main" id="{8C7FB453-0E3C-9804-2924-84F0C6CE9A6D}"/>
              </a:ext>
            </a:extLst>
          </p:cNvPr>
          <p:cNvGrpSpPr/>
          <p:nvPr userDrawn="1"/>
        </p:nvGrpSpPr>
        <p:grpSpPr>
          <a:xfrm>
            <a:off x="-1543050" y="-65608"/>
            <a:ext cx="3086100" cy="10456715"/>
            <a:chOff x="0" y="-19050"/>
            <a:chExt cx="812800" cy="3036230"/>
          </a:xfrm>
        </p:grpSpPr>
        <p:sp>
          <p:nvSpPr>
            <p:cNvPr id="8" name="Freeform 3">
              <a:extLst>
                <a:ext uri="{FF2B5EF4-FFF2-40B4-BE49-F238E27FC236}">
                  <a16:creationId xmlns:a16="http://schemas.microsoft.com/office/drawing/2014/main" id="{6AAEA380-54CB-7A76-6926-C12B397D15F8}"/>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9" name="TextBox 4">
              <a:extLst>
                <a:ext uri="{FF2B5EF4-FFF2-40B4-BE49-F238E27FC236}">
                  <a16:creationId xmlns:a16="http://schemas.microsoft.com/office/drawing/2014/main" id="{5EFED853-ED6F-4047-1EB4-478F2343847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0" name="Freeform 5">
            <a:extLst>
              <a:ext uri="{FF2B5EF4-FFF2-40B4-BE49-F238E27FC236}">
                <a16:creationId xmlns:a16="http://schemas.microsoft.com/office/drawing/2014/main" id="{D56E656B-741B-6537-1A7B-B5626B01930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1" name="Freeform 7">
            <a:extLst>
              <a:ext uri="{FF2B5EF4-FFF2-40B4-BE49-F238E27FC236}">
                <a16:creationId xmlns:a16="http://schemas.microsoft.com/office/drawing/2014/main" id="{FD55CCFC-3DD7-C12B-C75E-412161F1D5C9}"/>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2" name="Freeform 8">
            <a:extLst>
              <a:ext uri="{FF2B5EF4-FFF2-40B4-BE49-F238E27FC236}">
                <a16:creationId xmlns:a16="http://schemas.microsoft.com/office/drawing/2014/main" id="{0956A247-1F9A-23F3-58F2-769755839009}"/>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271814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2F51C3-003A-30C8-5667-8B45E7F7F8A2}"/>
              </a:ext>
            </a:extLst>
          </p:cNvPr>
          <p:cNvSpPr>
            <a:spLocks noGrp="1"/>
          </p:cNvSpPr>
          <p:nvPr>
            <p:ph type="title"/>
          </p:nvPr>
        </p:nvSpPr>
        <p:spPr>
          <a:xfrm>
            <a:off x="1866900" y="507081"/>
            <a:ext cx="15773400" cy="1989137"/>
          </a:xfrm>
        </p:spPr>
        <p:txBody>
          <a:bodyPr>
            <a:normAutofit/>
          </a:bodyPr>
          <a:lstStyle>
            <a:lvl1pPr>
              <a:defRPr sz="48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E690FC72-8B53-635D-13A7-5D0F3939A1B8}"/>
              </a:ext>
            </a:extLst>
          </p:cNvPr>
          <p:cNvSpPr>
            <a:spLocks noGrp="1"/>
          </p:cNvSpPr>
          <p:nvPr>
            <p:ph sz="half" idx="1"/>
          </p:nvPr>
        </p:nvSpPr>
        <p:spPr>
          <a:xfrm>
            <a:off x="1866900" y="2697831"/>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BC738F17-C086-9878-4633-6670286DCD2B}"/>
              </a:ext>
            </a:extLst>
          </p:cNvPr>
          <p:cNvSpPr>
            <a:spLocks noGrp="1"/>
          </p:cNvSpPr>
          <p:nvPr>
            <p:ph sz="half" idx="2"/>
          </p:nvPr>
        </p:nvSpPr>
        <p:spPr>
          <a:xfrm>
            <a:off x="9829800" y="2697831"/>
            <a:ext cx="7810500" cy="652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551811A-A958-EBE7-BEC3-E58312FA1D34}"/>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7A3A1A14-6901-AAAE-1929-BF094BF479B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51FF430-50E8-8211-66DA-B7903B90E76F}"/>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1E07371A-E8C9-177D-A1BD-1A228EB881F1}"/>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14262CD7-A5A6-58BE-B951-B91C1794F8F8}"/>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ECBEA58D-4A15-C19B-855B-56096FF92DBD}"/>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0ABD3DFB-7D62-757C-BD4F-9273B5A24271}"/>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EBDAFC43-F180-A8A6-E6CB-F15535765E77}"/>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89E17850-565E-3275-DC87-0FF815FE96DA}"/>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66465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EF62B6-F510-27B2-6795-515F810F77EE}"/>
              </a:ext>
            </a:extLst>
          </p:cNvPr>
          <p:cNvSpPr>
            <a:spLocks noGrp="1"/>
          </p:cNvSpPr>
          <p:nvPr>
            <p:ph type="title"/>
          </p:nvPr>
        </p:nvSpPr>
        <p:spPr>
          <a:xfrm>
            <a:off x="1905000" y="500731"/>
            <a:ext cx="15773400" cy="1989137"/>
          </a:xfrm>
        </p:spPr>
        <p:txBody>
          <a:bodyPr>
            <a:normAutofit/>
          </a:bodyPr>
          <a:lstStyle>
            <a:lvl1pPr>
              <a:defRPr sz="4800"/>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BE6707D5-D639-4460-93E1-2EBA6FAD006B}"/>
              </a:ext>
            </a:extLst>
          </p:cNvPr>
          <p:cNvSpPr>
            <a:spLocks noGrp="1"/>
          </p:cNvSpPr>
          <p:nvPr>
            <p:ph type="body" idx="1"/>
          </p:nvPr>
        </p:nvSpPr>
        <p:spPr>
          <a:xfrm>
            <a:off x="1905000" y="2475581"/>
            <a:ext cx="7735888" cy="1235075"/>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084676A-AC36-39AC-F011-C09372D20B9B}"/>
              </a:ext>
            </a:extLst>
          </p:cNvPr>
          <p:cNvSpPr>
            <a:spLocks noGrp="1"/>
          </p:cNvSpPr>
          <p:nvPr>
            <p:ph sz="half" idx="2"/>
          </p:nvPr>
        </p:nvSpPr>
        <p:spPr>
          <a:xfrm>
            <a:off x="1905000" y="3710656"/>
            <a:ext cx="7735888"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95AE5FA-72B3-756D-BF6F-D026152EE57E}"/>
              </a:ext>
            </a:extLst>
          </p:cNvPr>
          <p:cNvSpPr>
            <a:spLocks noGrp="1"/>
          </p:cNvSpPr>
          <p:nvPr>
            <p:ph type="body" sz="quarter" idx="3"/>
          </p:nvPr>
        </p:nvSpPr>
        <p:spPr>
          <a:xfrm>
            <a:off x="9902825" y="2475581"/>
            <a:ext cx="7775575" cy="1235075"/>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C7BA4DC5-D26F-3084-9F1D-54A4A1C740BF}"/>
              </a:ext>
            </a:extLst>
          </p:cNvPr>
          <p:cNvSpPr>
            <a:spLocks noGrp="1"/>
          </p:cNvSpPr>
          <p:nvPr>
            <p:ph sz="quarter" idx="4"/>
          </p:nvPr>
        </p:nvSpPr>
        <p:spPr>
          <a:xfrm>
            <a:off x="9902825" y="3710656"/>
            <a:ext cx="7775575" cy="55276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3E9B0BC-CA0B-4FC7-2033-AF8A65941317}"/>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8" name="Espace réservé du pied de page 7">
            <a:extLst>
              <a:ext uri="{FF2B5EF4-FFF2-40B4-BE49-F238E27FC236}">
                <a16:creationId xmlns:a16="http://schemas.microsoft.com/office/drawing/2014/main" id="{E6C9D2D1-9603-866A-993E-46FA47B6FD9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1F8DF44-B010-4C90-741B-B1E0A84562F2}"/>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10" name="Group 2">
            <a:extLst>
              <a:ext uri="{FF2B5EF4-FFF2-40B4-BE49-F238E27FC236}">
                <a16:creationId xmlns:a16="http://schemas.microsoft.com/office/drawing/2014/main" id="{1700D10D-C3E7-4D2A-CEEA-A3A1F5766129}"/>
              </a:ext>
            </a:extLst>
          </p:cNvPr>
          <p:cNvGrpSpPr/>
          <p:nvPr userDrawn="1"/>
        </p:nvGrpSpPr>
        <p:grpSpPr>
          <a:xfrm>
            <a:off x="-1543050" y="-65608"/>
            <a:ext cx="3086100" cy="10456715"/>
            <a:chOff x="0" y="-19050"/>
            <a:chExt cx="812800" cy="3036230"/>
          </a:xfrm>
        </p:grpSpPr>
        <p:sp>
          <p:nvSpPr>
            <p:cNvPr id="11" name="Freeform 3">
              <a:extLst>
                <a:ext uri="{FF2B5EF4-FFF2-40B4-BE49-F238E27FC236}">
                  <a16:creationId xmlns:a16="http://schemas.microsoft.com/office/drawing/2014/main" id="{186915EE-4EE4-2888-F0C6-1379E31F9C1C}"/>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2" name="TextBox 4">
              <a:extLst>
                <a:ext uri="{FF2B5EF4-FFF2-40B4-BE49-F238E27FC236}">
                  <a16:creationId xmlns:a16="http://schemas.microsoft.com/office/drawing/2014/main" id="{C2D79CB3-7F9F-4993-37D7-A07D8230D042}"/>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3" name="Freeform 5">
            <a:extLst>
              <a:ext uri="{FF2B5EF4-FFF2-40B4-BE49-F238E27FC236}">
                <a16:creationId xmlns:a16="http://schemas.microsoft.com/office/drawing/2014/main" id="{53FB076C-E679-A5A6-FA0E-35807F5D8555}"/>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4" name="Freeform 7">
            <a:extLst>
              <a:ext uri="{FF2B5EF4-FFF2-40B4-BE49-F238E27FC236}">
                <a16:creationId xmlns:a16="http://schemas.microsoft.com/office/drawing/2014/main" id="{0D1E37A9-2FBF-2B09-0B19-73BFEDCBF68D}"/>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5" name="Freeform 8">
            <a:extLst>
              <a:ext uri="{FF2B5EF4-FFF2-40B4-BE49-F238E27FC236}">
                <a16:creationId xmlns:a16="http://schemas.microsoft.com/office/drawing/2014/main" id="{95A09309-0F66-2213-E0B5-2583A038E121}"/>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8169313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06EA63-EB6A-2DB5-973E-F8046572707C}"/>
              </a:ext>
            </a:extLst>
          </p:cNvPr>
          <p:cNvSpPr>
            <a:spLocks noGrp="1"/>
          </p:cNvSpPr>
          <p:nvPr>
            <p:ph type="title"/>
          </p:nvPr>
        </p:nvSpPr>
        <p:spPr>
          <a:xfrm>
            <a:off x="1828800" y="547688"/>
            <a:ext cx="15201900" cy="1989137"/>
          </a:xfrm>
        </p:spPr>
        <p:txBody>
          <a:bodyPr>
            <a:normAutofit/>
          </a:bodyPr>
          <a:lstStyle>
            <a:lvl1pPr>
              <a:defRPr sz="4800"/>
            </a:lvl1pPr>
          </a:lstStyle>
          <a:p>
            <a:r>
              <a:rPr lang="fr-FR"/>
              <a:t>Modifiez le style du titre</a:t>
            </a:r>
            <a:endParaRPr lang="fr-FR" dirty="0"/>
          </a:p>
        </p:txBody>
      </p:sp>
      <p:sp>
        <p:nvSpPr>
          <p:cNvPr id="3" name="Espace réservé de la date 2">
            <a:extLst>
              <a:ext uri="{FF2B5EF4-FFF2-40B4-BE49-F238E27FC236}">
                <a16:creationId xmlns:a16="http://schemas.microsoft.com/office/drawing/2014/main" id="{EED5CF85-0B50-F617-D801-7C2AE8C1C423}"/>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4" name="Espace réservé du pied de page 3">
            <a:extLst>
              <a:ext uri="{FF2B5EF4-FFF2-40B4-BE49-F238E27FC236}">
                <a16:creationId xmlns:a16="http://schemas.microsoft.com/office/drawing/2014/main" id="{270A6B1E-0D5B-C7B7-6A9E-5B080270931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F11536C-E4A7-0461-712A-5FFA4C0E0B2F}"/>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6" name="Group 2">
            <a:extLst>
              <a:ext uri="{FF2B5EF4-FFF2-40B4-BE49-F238E27FC236}">
                <a16:creationId xmlns:a16="http://schemas.microsoft.com/office/drawing/2014/main" id="{6DE64750-D9A5-6817-D22E-0866CDE90267}"/>
              </a:ext>
            </a:extLst>
          </p:cNvPr>
          <p:cNvGrpSpPr/>
          <p:nvPr userDrawn="1"/>
        </p:nvGrpSpPr>
        <p:grpSpPr>
          <a:xfrm>
            <a:off x="-1543050" y="-65608"/>
            <a:ext cx="3086100" cy="10456715"/>
            <a:chOff x="0" y="-19050"/>
            <a:chExt cx="812800" cy="3036230"/>
          </a:xfrm>
        </p:grpSpPr>
        <p:sp>
          <p:nvSpPr>
            <p:cNvPr id="7" name="Freeform 3">
              <a:extLst>
                <a:ext uri="{FF2B5EF4-FFF2-40B4-BE49-F238E27FC236}">
                  <a16:creationId xmlns:a16="http://schemas.microsoft.com/office/drawing/2014/main" id="{C4593A30-651F-32F7-E8A3-2309EB2288D7}"/>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8" name="TextBox 4">
              <a:extLst>
                <a:ext uri="{FF2B5EF4-FFF2-40B4-BE49-F238E27FC236}">
                  <a16:creationId xmlns:a16="http://schemas.microsoft.com/office/drawing/2014/main" id="{C99A7718-FFDC-5728-B3B4-979E1B05BC0A}"/>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9" name="Freeform 5">
            <a:extLst>
              <a:ext uri="{FF2B5EF4-FFF2-40B4-BE49-F238E27FC236}">
                <a16:creationId xmlns:a16="http://schemas.microsoft.com/office/drawing/2014/main" id="{F2F3C1B5-6E07-61B8-DB15-13A5D8B5666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0" name="Freeform 7">
            <a:extLst>
              <a:ext uri="{FF2B5EF4-FFF2-40B4-BE49-F238E27FC236}">
                <a16:creationId xmlns:a16="http://schemas.microsoft.com/office/drawing/2014/main" id="{F93C708C-18FC-4792-0832-0DEC0F2CF7F1}"/>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1" name="Freeform 8">
            <a:extLst>
              <a:ext uri="{FF2B5EF4-FFF2-40B4-BE49-F238E27FC236}">
                <a16:creationId xmlns:a16="http://schemas.microsoft.com/office/drawing/2014/main" id="{D3FAEF1F-17AD-9003-6331-0C2B56109890}"/>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3522622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B171834-9399-996E-50CD-4D7F990DE76A}"/>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3" name="Espace réservé du pied de page 2">
            <a:extLst>
              <a:ext uri="{FF2B5EF4-FFF2-40B4-BE49-F238E27FC236}">
                <a16:creationId xmlns:a16="http://schemas.microsoft.com/office/drawing/2014/main" id="{BC2E6883-D75B-1D17-63A0-4FC29735660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68BE0D37-3EA7-1F73-6F22-7C2F374109A1}"/>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5" name="Group 2">
            <a:extLst>
              <a:ext uri="{FF2B5EF4-FFF2-40B4-BE49-F238E27FC236}">
                <a16:creationId xmlns:a16="http://schemas.microsoft.com/office/drawing/2014/main" id="{B158B806-26E6-7C61-4D40-6ABF4F674BEB}"/>
              </a:ext>
            </a:extLst>
          </p:cNvPr>
          <p:cNvGrpSpPr/>
          <p:nvPr userDrawn="1"/>
        </p:nvGrpSpPr>
        <p:grpSpPr>
          <a:xfrm>
            <a:off x="-1543050" y="-65608"/>
            <a:ext cx="3086100" cy="10456715"/>
            <a:chOff x="0" y="-19050"/>
            <a:chExt cx="812800" cy="3036230"/>
          </a:xfrm>
        </p:grpSpPr>
        <p:sp>
          <p:nvSpPr>
            <p:cNvPr id="6" name="Freeform 3">
              <a:extLst>
                <a:ext uri="{FF2B5EF4-FFF2-40B4-BE49-F238E27FC236}">
                  <a16:creationId xmlns:a16="http://schemas.microsoft.com/office/drawing/2014/main" id="{9806B4B1-43D8-C9B4-A78C-D351A2F9C0C6}"/>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7" name="TextBox 4">
              <a:extLst>
                <a:ext uri="{FF2B5EF4-FFF2-40B4-BE49-F238E27FC236}">
                  <a16:creationId xmlns:a16="http://schemas.microsoft.com/office/drawing/2014/main" id="{9FE54850-9975-9096-B40D-4BA93568DB2B}"/>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8" name="Freeform 5">
            <a:extLst>
              <a:ext uri="{FF2B5EF4-FFF2-40B4-BE49-F238E27FC236}">
                <a16:creationId xmlns:a16="http://schemas.microsoft.com/office/drawing/2014/main" id="{2BA4AB5F-34D5-AB92-EBB5-1E96F4C95E3E}"/>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9" name="Freeform 7">
            <a:extLst>
              <a:ext uri="{FF2B5EF4-FFF2-40B4-BE49-F238E27FC236}">
                <a16:creationId xmlns:a16="http://schemas.microsoft.com/office/drawing/2014/main" id="{C47743D3-4512-D87A-5866-220D796D8A18}"/>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0" name="Freeform 8">
            <a:extLst>
              <a:ext uri="{FF2B5EF4-FFF2-40B4-BE49-F238E27FC236}">
                <a16:creationId xmlns:a16="http://schemas.microsoft.com/office/drawing/2014/main" id="{E0538FF3-6A55-23E5-436F-F51AD7081130}"/>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2113073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193E6C-CDC0-74CD-891E-B010174FF951}"/>
              </a:ext>
            </a:extLst>
          </p:cNvPr>
          <p:cNvSpPr>
            <a:spLocks noGrp="1"/>
          </p:cNvSpPr>
          <p:nvPr>
            <p:ph type="title"/>
          </p:nvPr>
        </p:nvSpPr>
        <p:spPr>
          <a:xfrm>
            <a:off x="1752600" y="685800"/>
            <a:ext cx="5405438" cy="2400300"/>
          </a:xfrm>
        </p:spPr>
        <p:txBody>
          <a:bodyPr anchor="b">
            <a:normAutofit/>
          </a:bodyPr>
          <a:lstStyle>
            <a:lvl1pPr>
              <a:defRPr sz="4800"/>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C10A2458-9626-7CFA-C47F-C7429B7B5B68}"/>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AA62265-8E2A-7821-F091-FCB2DC066BF7}"/>
              </a:ext>
            </a:extLst>
          </p:cNvPr>
          <p:cNvSpPr>
            <a:spLocks noGrp="1"/>
          </p:cNvSpPr>
          <p:nvPr>
            <p:ph type="body" sz="half" idx="2"/>
          </p:nvPr>
        </p:nvSpPr>
        <p:spPr>
          <a:xfrm>
            <a:off x="1752600" y="3086100"/>
            <a:ext cx="5405438" cy="5718175"/>
          </a:xfr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9A969F0-E8AC-F34D-104B-7B615ABC0B32}"/>
              </a:ext>
            </a:extLst>
          </p:cNvPr>
          <p:cNvSpPr>
            <a:spLocks noGrp="1"/>
          </p:cNvSpPr>
          <p:nvPr>
            <p:ph type="dt" sz="half" idx="10"/>
          </p:nvPr>
        </p:nvSpPr>
        <p:spPr/>
        <p:txBody>
          <a:bodyPr/>
          <a:lstStyle/>
          <a:p>
            <a:fld id="{C8FF4984-7051-5B48-A29E-A60FD843453B}" type="datetimeFigureOut">
              <a:rPr lang="fr-FR" smtClean="0"/>
              <a:t>03/05/2024</a:t>
            </a:fld>
            <a:endParaRPr lang="fr-FR"/>
          </a:p>
        </p:txBody>
      </p:sp>
      <p:sp>
        <p:nvSpPr>
          <p:cNvPr id="6" name="Espace réservé du pied de page 5">
            <a:extLst>
              <a:ext uri="{FF2B5EF4-FFF2-40B4-BE49-F238E27FC236}">
                <a16:creationId xmlns:a16="http://schemas.microsoft.com/office/drawing/2014/main" id="{E2F902AB-EB24-C1B0-4B17-1DEE6A76F4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1824A63-6ECB-735C-27E3-076E8DC9F971}"/>
              </a:ext>
            </a:extLst>
          </p:cNvPr>
          <p:cNvSpPr>
            <a:spLocks noGrp="1"/>
          </p:cNvSpPr>
          <p:nvPr>
            <p:ph type="sldNum" sz="quarter" idx="12"/>
          </p:nvPr>
        </p:nvSpPr>
        <p:spPr/>
        <p:txBody>
          <a:bodyPr/>
          <a:lstStyle/>
          <a:p>
            <a:fld id="{0715DC5A-A8FD-1847-B402-7F4FC3A4742B}" type="slidenum">
              <a:rPr lang="fr-FR" smtClean="0"/>
              <a:t>‹N°›</a:t>
            </a:fld>
            <a:endParaRPr lang="fr-FR"/>
          </a:p>
        </p:txBody>
      </p:sp>
      <p:grpSp>
        <p:nvGrpSpPr>
          <p:cNvPr id="8" name="Group 2">
            <a:extLst>
              <a:ext uri="{FF2B5EF4-FFF2-40B4-BE49-F238E27FC236}">
                <a16:creationId xmlns:a16="http://schemas.microsoft.com/office/drawing/2014/main" id="{1FDC286F-0EBF-8D86-690E-8D95E99D8072}"/>
              </a:ext>
            </a:extLst>
          </p:cNvPr>
          <p:cNvGrpSpPr/>
          <p:nvPr userDrawn="1"/>
        </p:nvGrpSpPr>
        <p:grpSpPr>
          <a:xfrm>
            <a:off x="-1543050" y="-65608"/>
            <a:ext cx="3086100" cy="10456715"/>
            <a:chOff x="0" y="-19050"/>
            <a:chExt cx="812800" cy="3036230"/>
          </a:xfrm>
        </p:grpSpPr>
        <p:sp>
          <p:nvSpPr>
            <p:cNvPr id="9" name="Freeform 3">
              <a:extLst>
                <a:ext uri="{FF2B5EF4-FFF2-40B4-BE49-F238E27FC236}">
                  <a16:creationId xmlns:a16="http://schemas.microsoft.com/office/drawing/2014/main" id="{0CA66974-7AB9-DC62-9378-66461BCF00CD}"/>
                </a:ext>
              </a:extLst>
            </p:cNvPr>
            <p:cNvSpPr/>
            <p:nvPr/>
          </p:nvSpPr>
          <p:spPr>
            <a:xfrm>
              <a:off x="0" y="0"/>
              <a:ext cx="812800" cy="3017180"/>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a:p>
          </p:txBody>
        </p:sp>
        <p:sp>
          <p:nvSpPr>
            <p:cNvPr id="10" name="TextBox 4">
              <a:extLst>
                <a:ext uri="{FF2B5EF4-FFF2-40B4-BE49-F238E27FC236}">
                  <a16:creationId xmlns:a16="http://schemas.microsoft.com/office/drawing/2014/main" id="{1743DADC-AF37-BBFB-BFEF-27BE44A79A9C}"/>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11" name="Freeform 5">
            <a:extLst>
              <a:ext uri="{FF2B5EF4-FFF2-40B4-BE49-F238E27FC236}">
                <a16:creationId xmlns:a16="http://schemas.microsoft.com/office/drawing/2014/main" id="{42825BD9-F4A7-DFAE-F371-EAD90C1E069B}"/>
              </a:ext>
            </a:extLst>
          </p:cNvPr>
          <p:cNvSpPr/>
          <p:nvPr userDrawn="1"/>
        </p:nvSpPr>
        <p:spPr>
          <a:xfrm>
            <a:off x="15559900" y="8816968"/>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fr-FR"/>
          </a:p>
        </p:txBody>
      </p:sp>
      <p:sp>
        <p:nvSpPr>
          <p:cNvPr id="12" name="Freeform 7">
            <a:extLst>
              <a:ext uri="{FF2B5EF4-FFF2-40B4-BE49-F238E27FC236}">
                <a16:creationId xmlns:a16="http://schemas.microsoft.com/office/drawing/2014/main" id="{3BD1BBA4-FA37-4262-F96D-756A2E3B8853}"/>
              </a:ext>
            </a:extLst>
          </p:cNvPr>
          <p:cNvSpPr/>
          <p:nvPr userDrawn="1"/>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fr-FR"/>
          </a:p>
        </p:txBody>
      </p:sp>
      <p:sp>
        <p:nvSpPr>
          <p:cNvPr id="13" name="Freeform 8">
            <a:extLst>
              <a:ext uri="{FF2B5EF4-FFF2-40B4-BE49-F238E27FC236}">
                <a16:creationId xmlns:a16="http://schemas.microsoft.com/office/drawing/2014/main" id="{5DB88EF1-E9B6-B9D4-AAF1-A6E788637EE8}"/>
              </a:ext>
            </a:extLst>
          </p:cNvPr>
          <p:cNvSpPr/>
          <p:nvPr userDrawn="1"/>
        </p:nvSpPr>
        <p:spPr>
          <a:xfrm>
            <a:off x="13567780" y="8816968"/>
            <a:ext cx="1854419" cy="1432678"/>
          </a:xfrm>
          <a:custGeom>
            <a:avLst/>
            <a:gdLst/>
            <a:ahLst/>
            <a:cxnLst/>
            <a:rect l="l" t="t" r="r" b="b"/>
            <a:pathLst>
              <a:path w="1854419" h="1432678">
                <a:moveTo>
                  <a:pt x="0" y="0"/>
                </a:moveTo>
                <a:lnTo>
                  <a:pt x="1854419" y="0"/>
                </a:lnTo>
                <a:lnTo>
                  <a:pt x="1854419" y="1432678"/>
                </a:lnTo>
                <a:lnTo>
                  <a:pt x="0" y="1432678"/>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fr-FR"/>
          </a:p>
        </p:txBody>
      </p:sp>
    </p:spTree>
    <p:extLst>
      <p:ext uri="{BB962C8B-B14F-4D97-AF65-F5344CB8AC3E}">
        <p14:creationId xmlns:p14="http://schemas.microsoft.com/office/powerpoint/2010/main" val="179499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B46562C-E7B7-407A-615E-61C66813CDE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0684804-35DF-83EF-FE0C-CCF62AC08096}"/>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2C6BBA-C2B7-45CA-0363-D39058A9DFC7}"/>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C8FF4984-7051-5B48-A29E-A60FD843453B}"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58D09999-1946-A02F-BDDB-BBA1AC5D1BFF}"/>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BED092D-1303-6069-D68E-45A33D4CC88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0715DC5A-A8FD-1847-B402-7F4FC3A4742B}" type="slidenum">
              <a:rPr lang="fr-FR" smtClean="0"/>
              <a:t>‹N°›</a:t>
            </a:fld>
            <a:endParaRPr lang="fr-FR"/>
          </a:p>
        </p:txBody>
      </p:sp>
    </p:spTree>
    <p:extLst>
      <p:ext uri="{BB962C8B-B14F-4D97-AF65-F5344CB8AC3E}">
        <p14:creationId xmlns:p14="http://schemas.microsoft.com/office/powerpoint/2010/main" val="3952253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C562B47-3050-BCD6-0A9A-1D22745430CD}"/>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8883BBD-6759-2B63-BA1D-55AE4619E98B}"/>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436A537-4402-0745-CCD2-B871DA6DB7B1}"/>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82000"/>
                  </a:schemeClr>
                </a:solidFill>
              </a:defRPr>
            </a:lvl1pPr>
          </a:lstStyle>
          <a:p>
            <a:fld id="{4E4B4C2E-42E9-124F-9313-5A742E815544}" type="datetimeFigureOut">
              <a:rPr lang="fr-FR" smtClean="0"/>
              <a:t>03/05/2024</a:t>
            </a:fld>
            <a:endParaRPr lang="fr-FR"/>
          </a:p>
        </p:txBody>
      </p:sp>
      <p:sp>
        <p:nvSpPr>
          <p:cNvPr id="5" name="Espace réservé du pied de page 4">
            <a:extLst>
              <a:ext uri="{FF2B5EF4-FFF2-40B4-BE49-F238E27FC236}">
                <a16:creationId xmlns:a16="http://schemas.microsoft.com/office/drawing/2014/main" id="{C23C3962-7AAC-3577-8092-2289880BF02B}"/>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7A96EA6-D965-45FE-CE1A-7BD857ECA6E4}"/>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82000"/>
                  </a:schemeClr>
                </a:solidFill>
              </a:defRPr>
            </a:lvl1pPr>
          </a:lstStyle>
          <a:p>
            <a:fld id="{31433560-C1D7-6B49-B2B3-2EC2F73D6D4D}" type="slidenum">
              <a:rPr lang="fr-FR" smtClean="0"/>
              <a:t>‹N°›</a:t>
            </a:fld>
            <a:endParaRPr lang="fr-FR"/>
          </a:p>
        </p:txBody>
      </p:sp>
    </p:spTree>
    <p:extLst>
      <p:ext uri="{BB962C8B-B14F-4D97-AF65-F5344CB8AC3E}">
        <p14:creationId xmlns:p14="http://schemas.microsoft.com/office/powerpoint/2010/main" val="231392257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6" Type="http://schemas.openxmlformats.org/officeDocument/2006/relationships/image" Target="../media/image75.png"/><Relationship Id="rId21" Type="http://schemas.openxmlformats.org/officeDocument/2006/relationships/image" Target="../media/image70.svg"/><Relationship Id="rId42" Type="http://schemas.openxmlformats.org/officeDocument/2006/relationships/image" Target="../media/image91.png"/><Relationship Id="rId47" Type="http://schemas.openxmlformats.org/officeDocument/2006/relationships/image" Target="../media/image96.svg"/><Relationship Id="rId63" Type="http://schemas.openxmlformats.org/officeDocument/2006/relationships/image" Target="../media/image112.png"/><Relationship Id="rId68" Type="http://schemas.openxmlformats.org/officeDocument/2006/relationships/image" Target="../media/image117.png"/><Relationship Id="rId16" Type="http://schemas.openxmlformats.org/officeDocument/2006/relationships/image" Target="../media/image65.svg"/><Relationship Id="rId11" Type="http://schemas.openxmlformats.org/officeDocument/2006/relationships/image" Target="../media/image60.png"/><Relationship Id="rId32" Type="http://schemas.openxmlformats.org/officeDocument/2006/relationships/image" Target="../media/image81.png"/><Relationship Id="rId37" Type="http://schemas.openxmlformats.org/officeDocument/2006/relationships/image" Target="../media/image86.svg"/><Relationship Id="rId53" Type="http://schemas.openxmlformats.org/officeDocument/2006/relationships/image" Target="../media/image102.png"/><Relationship Id="rId58" Type="http://schemas.openxmlformats.org/officeDocument/2006/relationships/image" Target="../media/image107.svg"/><Relationship Id="rId74" Type="http://schemas.openxmlformats.org/officeDocument/2006/relationships/image" Target="../media/image123.svg"/><Relationship Id="rId79" Type="http://schemas.openxmlformats.org/officeDocument/2006/relationships/image" Target="../media/image128.svg"/><Relationship Id="rId5" Type="http://schemas.openxmlformats.org/officeDocument/2006/relationships/image" Target="../media/image54.png"/><Relationship Id="rId61" Type="http://schemas.openxmlformats.org/officeDocument/2006/relationships/image" Target="../media/image110.png"/><Relationship Id="rId19" Type="http://schemas.openxmlformats.org/officeDocument/2006/relationships/image" Target="../media/image68.png"/><Relationship Id="rId14" Type="http://schemas.openxmlformats.org/officeDocument/2006/relationships/image" Target="../media/image63.svg"/><Relationship Id="rId22" Type="http://schemas.openxmlformats.org/officeDocument/2006/relationships/image" Target="../media/image71.png"/><Relationship Id="rId27" Type="http://schemas.openxmlformats.org/officeDocument/2006/relationships/image" Target="../media/image76.svg"/><Relationship Id="rId30" Type="http://schemas.openxmlformats.org/officeDocument/2006/relationships/image" Target="../media/image79.png"/><Relationship Id="rId35" Type="http://schemas.openxmlformats.org/officeDocument/2006/relationships/image" Target="../media/image84.svg"/><Relationship Id="rId43" Type="http://schemas.openxmlformats.org/officeDocument/2006/relationships/image" Target="../media/image92.svg"/><Relationship Id="rId48" Type="http://schemas.openxmlformats.org/officeDocument/2006/relationships/image" Target="../media/image97.png"/><Relationship Id="rId56" Type="http://schemas.openxmlformats.org/officeDocument/2006/relationships/image" Target="../media/image105.svg"/><Relationship Id="rId64" Type="http://schemas.openxmlformats.org/officeDocument/2006/relationships/image" Target="../media/image113.svg"/><Relationship Id="rId69" Type="http://schemas.openxmlformats.org/officeDocument/2006/relationships/image" Target="../media/image118.svg"/><Relationship Id="rId77" Type="http://schemas.openxmlformats.org/officeDocument/2006/relationships/image" Target="../media/image126.jpeg"/><Relationship Id="rId8" Type="http://schemas.openxmlformats.org/officeDocument/2006/relationships/image" Target="../media/image57.svg"/><Relationship Id="rId51" Type="http://schemas.openxmlformats.org/officeDocument/2006/relationships/image" Target="../media/image100.png"/><Relationship Id="rId72" Type="http://schemas.openxmlformats.org/officeDocument/2006/relationships/image" Target="../media/image121.png"/><Relationship Id="rId80" Type="http://schemas.openxmlformats.org/officeDocument/2006/relationships/image" Target="../media/image129.png"/><Relationship Id="rId3" Type="http://schemas.openxmlformats.org/officeDocument/2006/relationships/image" Target="../media/image52.png"/><Relationship Id="rId12" Type="http://schemas.openxmlformats.org/officeDocument/2006/relationships/image" Target="../media/image61.svg"/><Relationship Id="rId17" Type="http://schemas.openxmlformats.org/officeDocument/2006/relationships/image" Target="../media/image66.png"/><Relationship Id="rId25" Type="http://schemas.openxmlformats.org/officeDocument/2006/relationships/image" Target="../media/image74.svg"/><Relationship Id="rId33" Type="http://schemas.openxmlformats.org/officeDocument/2006/relationships/image" Target="../media/image82.svg"/><Relationship Id="rId38" Type="http://schemas.openxmlformats.org/officeDocument/2006/relationships/image" Target="../media/image87.png"/><Relationship Id="rId46" Type="http://schemas.openxmlformats.org/officeDocument/2006/relationships/image" Target="../media/image95.png"/><Relationship Id="rId59" Type="http://schemas.openxmlformats.org/officeDocument/2006/relationships/image" Target="../media/image108.png"/><Relationship Id="rId67" Type="http://schemas.openxmlformats.org/officeDocument/2006/relationships/image" Target="../media/image116.svg"/><Relationship Id="rId20" Type="http://schemas.openxmlformats.org/officeDocument/2006/relationships/image" Target="../media/image69.png"/><Relationship Id="rId41" Type="http://schemas.openxmlformats.org/officeDocument/2006/relationships/image" Target="../media/image90.svg"/><Relationship Id="rId54" Type="http://schemas.openxmlformats.org/officeDocument/2006/relationships/image" Target="../media/image103.svg"/><Relationship Id="rId62" Type="http://schemas.openxmlformats.org/officeDocument/2006/relationships/image" Target="../media/image111.svg"/><Relationship Id="rId70" Type="http://schemas.openxmlformats.org/officeDocument/2006/relationships/image" Target="../media/image119.png"/><Relationship Id="rId75" Type="http://schemas.openxmlformats.org/officeDocument/2006/relationships/image" Target="../media/image124.png"/><Relationship Id="rId1" Type="http://schemas.openxmlformats.org/officeDocument/2006/relationships/slideLayout" Target="../slideLayouts/slideLayout19.xml"/><Relationship Id="rId6" Type="http://schemas.openxmlformats.org/officeDocument/2006/relationships/image" Target="../media/image55.svg"/><Relationship Id="rId15" Type="http://schemas.openxmlformats.org/officeDocument/2006/relationships/image" Target="../media/image64.png"/><Relationship Id="rId23" Type="http://schemas.openxmlformats.org/officeDocument/2006/relationships/image" Target="../media/image72.svg"/><Relationship Id="rId28" Type="http://schemas.openxmlformats.org/officeDocument/2006/relationships/image" Target="../media/image77.png"/><Relationship Id="rId36" Type="http://schemas.openxmlformats.org/officeDocument/2006/relationships/image" Target="../media/image85.png"/><Relationship Id="rId49" Type="http://schemas.openxmlformats.org/officeDocument/2006/relationships/image" Target="../media/image98.png"/><Relationship Id="rId57" Type="http://schemas.openxmlformats.org/officeDocument/2006/relationships/image" Target="../media/image106.png"/><Relationship Id="rId10" Type="http://schemas.openxmlformats.org/officeDocument/2006/relationships/image" Target="../media/image59.svg"/><Relationship Id="rId31" Type="http://schemas.openxmlformats.org/officeDocument/2006/relationships/image" Target="../media/image80.svg"/><Relationship Id="rId44" Type="http://schemas.openxmlformats.org/officeDocument/2006/relationships/image" Target="../media/image93.png"/><Relationship Id="rId52" Type="http://schemas.openxmlformats.org/officeDocument/2006/relationships/image" Target="../media/image101.svg"/><Relationship Id="rId60" Type="http://schemas.openxmlformats.org/officeDocument/2006/relationships/image" Target="../media/image109.svg"/><Relationship Id="rId65" Type="http://schemas.openxmlformats.org/officeDocument/2006/relationships/image" Target="../media/image114.png"/><Relationship Id="rId73" Type="http://schemas.openxmlformats.org/officeDocument/2006/relationships/image" Target="../media/image122.png"/><Relationship Id="rId78" Type="http://schemas.openxmlformats.org/officeDocument/2006/relationships/image" Target="../media/image127.png"/><Relationship Id="rId81" Type="http://schemas.openxmlformats.org/officeDocument/2006/relationships/image" Target="../media/image130.svg"/><Relationship Id="rId4" Type="http://schemas.openxmlformats.org/officeDocument/2006/relationships/image" Target="../media/image53.svg"/><Relationship Id="rId9"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svg"/><Relationship Id="rId39" Type="http://schemas.openxmlformats.org/officeDocument/2006/relationships/image" Target="../media/image88.svg"/><Relationship Id="rId34" Type="http://schemas.openxmlformats.org/officeDocument/2006/relationships/image" Target="../media/image83.png"/><Relationship Id="rId50" Type="http://schemas.openxmlformats.org/officeDocument/2006/relationships/image" Target="../media/image99.svg"/><Relationship Id="rId55" Type="http://schemas.openxmlformats.org/officeDocument/2006/relationships/image" Target="../media/image104.png"/><Relationship Id="rId76" Type="http://schemas.openxmlformats.org/officeDocument/2006/relationships/image" Target="../media/image125.svg"/><Relationship Id="rId7" Type="http://schemas.openxmlformats.org/officeDocument/2006/relationships/image" Target="../media/image56.png"/><Relationship Id="rId71" Type="http://schemas.openxmlformats.org/officeDocument/2006/relationships/image" Target="../media/image120.svg"/><Relationship Id="rId2" Type="http://schemas.openxmlformats.org/officeDocument/2006/relationships/notesSlide" Target="../notesSlides/notesSlide5.xml"/><Relationship Id="rId29" Type="http://schemas.openxmlformats.org/officeDocument/2006/relationships/image" Target="../media/image78.svg"/><Relationship Id="rId24" Type="http://schemas.openxmlformats.org/officeDocument/2006/relationships/image" Target="../media/image73.png"/><Relationship Id="rId40" Type="http://schemas.openxmlformats.org/officeDocument/2006/relationships/image" Target="../media/image89.png"/><Relationship Id="rId45" Type="http://schemas.openxmlformats.org/officeDocument/2006/relationships/image" Target="../media/image94.svg"/><Relationship Id="rId66" Type="http://schemas.openxmlformats.org/officeDocument/2006/relationships/image" Target="../media/image115.png"/></Relationships>
</file>

<file path=ppt/slides/_rels/slide1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1.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132.svg"/><Relationship Id="rId9" Type="http://schemas.openxmlformats.org/officeDocument/2006/relationships/image" Target="../media/image134.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5.jpe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8" Type="http://schemas.openxmlformats.org/officeDocument/2006/relationships/image" Target="../media/image139.svg"/><Relationship Id="rId13" Type="http://schemas.openxmlformats.org/officeDocument/2006/relationships/image" Target="../media/image144.png"/><Relationship Id="rId18" Type="http://schemas.openxmlformats.org/officeDocument/2006/relationships/hyperlink" Target="mailto:karine.weber@feuillederoute-conseils.fr" TargetMode="External"/><Relationship Id="rId3" Type="http://schemas.openxmlformats.org/officeDocument/2006/relationships/image" Target="../media/image1.png"/><Relationship Id="rId7" Type="http://schemas.openxmlformats.org/officeDocument/2006/relationships/image" Target="../media/image138.png"/><Relationship Id="rId12" Type="http://schemas.openxmlformats.org/officeDocument/2006/relationships/image" Target="../media/image143.svg"/><Relationship Id="rId17" Type="http://schemas.openxmlformats.org/officeDocument/2006/relationships/hyperlink" Target="https://www.linkedin.com/in/karineweber/" TargetMode="External"/><Relationship Id="rId2" Type="http://schemas.openxmlformats.org/officeDocument/2006/relationships/image" Target="../media/image11.png"/><Relationship Id="rId16" Type="http://schemas.openxmlformats.org/officeDocument/2006/relationships/image" Target="../media/image147.png"/><Relationship Id="rId1" Type="http://schemas.openxmlformats.org/officeDocument/2006/relationships/slideLayout" Target="../slideLayouts/slideLayout8.xml"/><Relationship Id="rId6" Type="http://schemas.openxmlformats.org/officeDocument/2006/relationships/image" Target="../media/image137.sv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jpeg"/><Relationship Id="rId10" Type="http://schemas.openxmlformats.org/officeDocument/2006/relationships/image" Target="../media/image141.svg"/><Relationship Id="rId19" Type="http://schemas.openxmlformats.org/officeDocument/2006/relationships/image" Target="../media/image148.png"/><Relationship Id="rId4" Type="http://schemas.openxmlformats.org/officeDocument/2006/relationships/image" Target="../media/image2.svg"/><Relationship Id="rId9" Type="http://schemas.openxmlformats.org/officeDocument/2006/relationships/image" Target="../media/image140.png"/><Relationship Id="rId14" Type="http://schemas.openxmlformats.org/officeDocument/2006/relationships/image" Target="../media/image145.sv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hyperlink" Target="https://formation-continue.ensci.com/galerie/memoire-ms-nid/memoire?tx_news_pi1%5Baction%5D=detail&amp;tx_news_pi1%5Bcontroller%5D=News&amp;tx_news_pi1%5Bnews%5D=39310&amp;cHash=9c0bc350cef591124ff7ad39d2935c9f&amp;utm_source=canva&amp;utm_medium=iframely"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pic>
        <p:nvPicPr>
          <p:cNvPr id="26" name="Image 25" descr="Une image contenant barrière de corail, corail, invertébré&#10;&#10;Description générée automatiquement">
            <a:extLst>
              <a:ext uri="{FF2B5EF4-FFF2-40B4-BE49-F238E27FC236}">
                <a16:creationId xmlns:a16="http://schemas.microsoft.com/office/drawing/2014/main" id="{85C629EC-BE8F-0A65-A181-5E7FCFA769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460883" y="-1229840"/>
            <a:ext cx="9217917" cy="10786924"/>
          </a:xfrm>
          <a:prstGeom prst="rect">
            <a:avLst/>
          </a:prstGeom>
        </p:spPr>
      </p:pic>
      <p:sp>
        <p:nvSpPr>
          <p:cNvPr id="5" name="Freeform 5"/>
          <p:cNvSpPr/>
          <p:nvPr/>
        </p:nvSpPr>
        <p:spPr>
          <a:xfrm>
            <a:off x="16384715" y="9245384"/>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fr-FR" dirty="0"/>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3120" y="2479204"/>
            <a:ext cx="139363" cy="4287390"/>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fr-FR"/>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
        <p:nvSpPr>
          <p:cNvPr id="13" name="TextBox 13"/>
          <p:cNvSpPr txBox="1"/>
          <p:nvPr/>
        </p:nvSpPr>
        <p:spPr>
          <a:xfrm>
            <a:off x="1764896" y="2613565"/>
            <a:ext cx="10756200" cy="4634795"/>
          </a:xfrm>
          <a:prstGeom prst="rect">
            <a:avLst/>
          </a:prstGeom>
        </p:spPr>
        <p:txBody>
          <a:bodyPr lIns="0" tIns="0" rIns="0" bIns="0" rtlCol="0" anchor="t">
            <a:spAutoFit/>
          </a:bodyPr>
          <a:lstStyle/>
          <a:p>
            <a:pPr>
              <a:lnSpc>
                <a:spcPts val="11813"/>
              </a:lnSpc>
            </a:pPr>
            <a:r>
              <a:rPr lang="fr-FR" sz="12306">
                <a:solidFill>
                  <a:srgbClr val="1C5739"/>
                </a:solidFill>
                <a:latin typeface="Bebas Neue"/>
              </a:rPr>
              <a:t>Vers une logistique urbaine au design bio-inspire ?</a:t>
            </a:r>
          </a:p>
        </p:txBody>
      </p:sp>
      <p:sp>
        <p:nvSpPr>
          <p:cNvPr id="15" name="TextBox 15"/>
          <p:cNvSpPr txBox="1"/>
          <p:nvPr/>
        </p:nvSpPr>
        <p:spPr>
          <a:xfrm>
            <a:off x="1752928" y="7053601"/>
            <a:ext cx="9583598" cy="785664"/>
          </a:xfrm>
          <a:prstGeom prst="rect">
            <a:avLst/>
          </a:prstGeom>
        </p:spPr>
        <p:txBody>
          <a:bodyPr lIns="0" tIns="0" rIns="0" bIns="0" rtlCol="0" anchor="t">
            <a:spAutoFit/>
          </a:bodyPr>
          <a:lstStyle/>
          <a:p>
            <a:pPr>
              <a:lnSpc>
                <a:spcPts val="3205"/>
              </a:lnSpc>
            </a:pPr>
            <a:r>
              <a:rPr lang="fr-FR" sz="2289" b="1" spc="114" dirty="0">
                <a:solidFill>
                  <a:srgbClr val="1C5739"/>
                </a:solidFill>
                <a:latin typeface="Open Sauce"/>
              </a:rPr>
              <a:t>Webinaire BIOME+</a:t>
            </a:r>
          </a:p>
          <a:p>
            <a:pPr>
              <a:lnSpc>
                <a:spcPts val="3205"/>
              </a:lnSpc>
            </a:pPr>
            <a:r>
              <a:rPr lang="fr-FR" sz="2289" b="1" spc="114" dirty="0">
                <a:solidFill>
                  <a:srgbClr val="1C5739"/>
                </a:solidFill>
                <a:latin typeface="Open Sauce"/>
              </a:rPr>
              <a:t>25 avril 2024</a:t>
            </a:r>
          </a:p>
        </p:txBody>
      </p:sp>
      <p:sp>
        <p:nvSpPr>
          <p:cNvPr id="17" name="TextBox 17"/>
          <p:cNvSpPr txBox="1"/>
          <p:nvPr/>
        </p:nvSpPr>
        <p:spPr>
          <a:xfrm>
            <a:off x="1752928" y="8178682"/>
            <a:ext cx="7131757" cy="347556"/>
          </a:xfrm>
          <a:prstGeom prst="rect">
            <a:avLst/>
          </a:prstGeom>
        </p:spPr>
        <p:txBody>
          <a:bodyPr lIns="0" tIns="0" rIns="0" bIns="0" rtlCol="0" anchor="t">
            <a:spAutoFit/>
          </a:bodyPr>
          <a:lstStyle>
            <a:defPPr>
              <a:defRPr lang="en-US"/>
            </a:defPPr>
            <a:lvl1pPr>
              <a:lnSpc>
                <a:spcPts val="3205"/>
              </a:lnSpc>
              <a:defRPr sz="2289" b="1" spc="114">
                <a:solidFill>
                  <a:srgbClr val="1C5739"/>
                </a:solidFill>
                <a:latin typeface="Open Sauce"/>
              </a:defRPr>
            </a:lvl1pPr>
          </a:lstStyle>
          <a:p>
            <a:r>
              <a:rPr lang="en-US" dirty="0">
                <a:solidFill>
                  <a:schemeClr val="tx1"/>
                </a:solidFill>
              </a:rPr>
              <a:t>Karine WEBER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10">
            <a:extLst>
              <a:ext uri="{FF2B5EF4-FFF2-40B4-BE49-F238E27FC236}">
                <a16:creationId xmlns:a16="http://schemas.microsoft.com/office/drawing/2014/main" id="{126A744F-2EC4-5BD3-2F0F-E54D6062EA9F}"/>
              </a:ext>
            </a:extLst>
          </p:cNvPr>
          <p:cNvSpPr/>
          <p:nvPr/>
        </p:nvSpPr>
        <p:spPr>
          <a:xfrm>
            <a:off x="719064" y="3505318"/>
            <a:ext cx="13393488" cy="3492388"/>
          </a:xfrm>
          <a:custGeom>
            <a:avLst/>
            <a:gdLst/>
            <a:ahLst/>
            <a:cxnLst/>
            <a:rect l="l" t="t" r="r" b="b"/>
            <a:pathLst>
              <a:path w="12049734" h="3571103">
                <a:moveTo>
                  <a:pt x="0" y="0"/>
                </a:moveTo>
                <a:lnTo>
                  <a:pt x="12049734" y="0"/>
                </a:lnTo>
                <a:lnTo>
                  <a:pt x="12049734" y="3571103"/>
                </a:lnTo>
                <a:lnTo>
                  <a:pt x="0" y="35711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2" name="Titre 1">
            <a:extLst>
              <a:ext uri="{FF2B5EF4-FFF2-40B4-BE49-F238E27FC236}">
                <a16:creationId xmlns:a16="http://schemas.microsoft.com/office/drawing/2014/main" id="{2286FE7B-DFA7-D9C7-5EAA-96F09E7F733F}"/>
              </a:ext>
            </a:extLst>
          </p:cNvPr>
          <p:cNvSpPr>
            <a:spLocks noGrp="1"/>
          </p:cNvSpPr>
          <p:nvPr>
            <p:ph type="title"/>
          </p:nvPr>
        </p:nvSpPr>
        <p:spPr>
          <a:xfrm>
            <a:off x="2591272" y="3667336"/>
            <a:ext cx="10297144" cy="2952328"/>
          </a:xfrm>
        </p:spPr>
        <p:txBody>
          <a:bodyPr>
            <a:normAutofit/>
          </a:bodyPr>
          <a:lstStyle/>
          <a:p>
            <a:pPr algn="ctr"/>
            <a:r>
              <a:rPr lang="fr-FR" b="1" dirty="0"/>
              <a:t>Comment créer une logistique urbaine, inspirée du vivant pour la rendre innovante et durable ?</a:t>
            </a:r>
          </a:p>
        </p:txBody>
      </p:sp>
      <p:sp>
        <p:nvSpPr>
          <p:cNvPr id="3" name="Freeform 12">
            <a:extLst>
              <a:ext uri="{FF2B5EF4-FFF2-40B4-BE49-F238E27FC236}">
                <a16:creationId xmlns:a16="http://schemas.microsoft.com/office/drawing/2014/main" id="{5A495B4A-44A5-6491-693F-7E6BC3C4B5FF}"/>
              </a:ext>
            </a:extLst>
          </p:cNvPr>
          <p:cNvSpPr/>
          <p:nvPr/>
        </p:nvSpPr>
        <p:spPr>
          <a:xfrm>
            <a:off x="14256568" y="-689148"/>
            <a:ext cx="4941904" cy="5060637"/>
          </a:xfrm>
          <a:custGeom>
            <a:avLst/>
            <a:gdLst/>
            <a:ahLst/>
            <a:cxnLst/>
            <a:rect l="l" t="t" r="r" b="b"/>
            <a:pathLst>
              <a:path w="5784491" h="5784491">
                <a:moveTo>
                  <a:pt x="0" y="0"/>
                </a:moveTo>
                <a:lnTo>
                  <a:pt x="5784491" y="0"/>
                </a:lnTo>
                <a:lnTo>
                  <a:pt x="5784491" y="5784491"/>
                </a:lnTo>
                <a:lnTo>
                  <a:pt x="0" y="57844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fr-FR"/>
          </a:p>
        </p:txBody>
      </p:sp>
    </p:spTree>
    <p:extLst>
      <p:ext uri="{BB962C8B-B14F-4D97-AF65-F5344CB8AC3E}">
        <p14:creationId xmlns:p14="http://schemas.microsoft.com/office/powerpoint/2010/main" val="40855391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5E460C-FF22-F33E-70F8-48047E8E5AEF}"/>
              </a:ext>
            </a:extLst>
          </p:cNvPr>
          <p:cNvSpPr>
            <a:spLocks noGrp="1"/>
          </p:cNvSpPr>
          <p:nvPr>
            <p:ph type="title"/>
          </p:nvPr>
        </p:nvSpPr>
        <p:spPr>
          <a:xfrm>
            <a:off x="1831233" y="462980"/>
            <a:ext cx="16604232" cy="1989137"/>
          </a:xfrm>
        </p:spPr>
        <p:txBody>
          <a:bodyPr/>
          <a:lstStyle/>
          <a:p>
            <a:r>
              <a:rPr lang="fr-FR" dirty="0"/>
              <a:t>Quelques </a:t>
            </a:r>
            <a:r>
              <a:rPr lang="fr-FR" b="1" dirty="0"/>
              <a:t>fonctions</a:t>
            </a:r>
            <a:r>
              <a:rPr lang="fr-FR" dirty="0"/>
              <a:t> de la logistique urbaine issues de la taxonomie</a:t>
            </a:r>
          </a:p>
        </p:txBody>
      </p:sp>
      <p:sp>
        <p:nvSpPr>
          <p:cNvPr id="3" name="Espace réservé du contenu 2">
            <a:extLst>
              <a:ext uri="{FF2B5EF4-FFF2-40B4-BE49-F238E27FC236}">
                <a16:creationId xmlns:a16="http://schemas.microsoft.com/office/drawing/2014/main" id="{6113F4B2-9BDB-60DB-41A0-7B40A9C441B5}"/>
              </a:ext>
            </a:extLst>
          </p:cNvPr>
          <p:cNvSpPr>
            <a:spLocks noGrp="1"/>
          </p:cNvSpPr>
          <p:nvPr>
            <p:ph idx="1"/>
          </p:nvPr>
        </p:nvSpPr>
        <p:spPr/>
        <p:txBody>
          <a:bodyPr>
            <a:normAutofit/>
          </a:bodyPr>
          <a:lstStyle/>
          <a:p>
            <a:r>
              <a:rPr lang="fr-FR" sz="3200" dirty="0"/>
              <a:t>Obtenir, stocker et distribuer des ressources</a:t>
            </a:r>
          </a:p>
          <a:p>
            <a:r>
              <a:rPr lang="fr-FR" sz="3200" dirty="0"/>
              <a:t>Maintenir la communauté</a:t>
            </a:r>
          </a:p>
          <a:p>
            <a:r>
              <a:rPr lang="fr-FR" sz="3200" dirty="0"/>
              <a:t>Modifier</a:t>
            </a:r>
          </a:p>
          <a:p>
            <a:r>
              <a:rPr lang="fr-FR" sz="3200" dirty="0"/>
              <a:t>Bouger ou rester sur place</a:t>
            </a:r>
          </a:p>
          <a:p>
            <a:r>
              <a:rPr lang="fr-FR" sz="3200" dirty="0"/>
              <a:t>Informer, traiter l’information</a:t>
            </a:r>
          </a:p>
          <a:p>
            <a:r>
              <a:rPr lang="fr-FR" sz="3200" dirty="0"/>
              <a:t>Protéger des dommages physiques</a:t>
            </a:r>
          </a:p>
        </p:txBody>
      </p:sp>
      <p:sp>
        <p:nvSpPr>
          <p:cNvPr id="4" name="Freeform 7">
            <a:extLst>
              <a:ext uri="{FF2B5EF4-FFF2-40B4-BE49-F238E27FC236}">
                <a16:creationId xmlns:a16="http://schemas.microsoft.com/office/drawing/2014/main" id="{9E5AB088-2EC6-BAA6-F597-3ADC9D8F89BF}"/>
              </a:ext>
            </a:extLst>
          </p:cNvPr>
          <p:cNvSpPr/>
          <p:nvPr/>
        </p:nvSpPr>
        <p:spPr>
          <a:xfrm>
            <a:off x="15768736" y="2191172"/>
            <a:ext cx="3188239" cy="3272813"/>
          </a:xfrm>
          <a:custGeom>
            <a:avLst/>
            <a:gdLst/>
            <a:ahLst/>
            <a:cxnLst/>
            <a:rect l="l" t="t" r="r" b="b"/>
            <a:pathLst>
              <a:path w="4175183" h="4175183">
                <a:moveTo>
                  <a:pt x="0" y="0"/>
                </a:moveTo>
                <a:lnTo>
                  <a:pt x="4175183" y="0"/>
                </a:lnTo>
                <a:lnTo>
                  <a:pt x="4175183" y="4175183"/>
                </a:lnTo>
                <a:lnTo>
                  <a:pt x="0" y="4175183"/>
                </a:lnTo>
                <a:lnTo>
                  <a:pt x="0" y="0"/>
                </a:lnTo>
                <a:close/>
              </a:path>
            </a:pathLst>
          </a:custGeo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fr-FR"/>
          </a:p>
        </p:txBody>
      </p:sp>
    </p:spTree>
    <p:extLst>
      <p:ext uri="{BB962C8B-B14F-4D97-AF65-F5344CB8AC3E}">
        <p14:creationId xmlns:p14="http://schemas.microsoft.com/office/powerpoint/2010/main" val="1688958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8564D-814A-1E85-B5A9-9ED58E154E5D}"/>
              </a:ext>
            </a:extLst>
          </p:cNvPr>
          <p:cNvSpPr>
            <a:spLocks noGrp="1"/>
          </p:cNvSpPr>
          <p:nvPr>
            <p:ph type="title"/>
          </p:nvPr>
        </p:nvSpPr>
        <p:spPr>
          <a:xfrm>
            <a:off x="-1557138" y="2479204"/>
            <a:ext cx="3240360" cy="1996259"/>
          </a:xfrm>
        </p:spPr>
        <p:txBody>
          <a:bodyPr>
            <a:normAutofit/>
          </a:bodyPr>
          <a:lstStyle/>
          <a:p>
            <a:r>
              <a:rPr lang="fr-FR" dirty="0">
                <a:solidFill>
                  <a:schemeClr val="bg1"/>
                </a:solidFill>
              </a:rPr>
              <a:t>Mes fouilles biologiques</a:t>
            </a:r>
          </a:p>
        </p:txBody>
      </p:sp>
      <p:pic>
        <p:nvPicPr>
          <p:cNvPr id="4" name="Espace réservé du contenu 3">
            <a:extLst>
              <a:ext uri="{FF2B5EF4-FFF2-40B4-BE49-F238E27FC236}">
                <a16:creationId xmlns:a16="http://schemas.microsoft.com/office/drawing/2014/main" id="{BA33A52F-FE25-866C-C1C0-38EAB1DC44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3160" y="88901"/>
            <a:ext cx="11953328" cy="10109198"/>
          </a:xfrm>
          <a:prstGeom prst="rect">
            <a:avLst/>
          </a:prstGeom>
        </p:spPr>
      </p:pic>
    </p:spTree>
    <p:extLst>
      <p:ext uri="{BB962C8B-B14F-4D97-AF65-F5344CB8AC3E}">
        <p14:creationId xmlns:p14="http://schemas.microsoft.com/office/powerpoint/2010/main" val="4152890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Forme libre 1055">
            <a:extLst>
              <a:ext uri="{FF2B5EF4-FFF2-40B4-BE49-F238E27FC236}">
                <a16:creationId xmlns:a16="http://schemas.microsoft.com/office/drawing/2014/main" id="{21895A45-AED1-F3B1-E6BC-634E113E3C62}"/>
              </a:ext>
            </a:extLst>
          </p:cNvPr>
          <p:cNvSpPr/>
          <p:nvPr/>
        </p:nvSpPr>
        <p:spPr>
          <a:xfrm>
            <a:off x="5622709" y="-346866"/>
            <a:ext cx="3131294" cy="2750390"/>
          </a:xfrm>
          <a:custGeom>
            <a:avLst/>
            <a:gdLst>
              <a:gd name="connsiteX0" fmla="*/ 400050 w 989656"/>
              <a:gd name="connsiteY0" fmla="*/ 15932 h 930332"/>
              <a:gd name="connsiteX1" fmla="*/ 400050 w 989656"/>
              <a:gd name="connsiteY1" fmla="*/ 15932 h 930332"/>
              <a:gd name="connsiteX2" fmla="*/ 271462 w 989656"/>
              <a:gd name="connsiteY2" fmla="*/ 30219 h 930332"/>
              <a:gd name="connsiteX3" fmla="*/ 185737 w 989656"/>
              <a:gd name="connsiteY3" fmla="*/ 58794 h 930332"/>
              <a:gd name="connsiteX4" fmla="*/ 142875 w 989656"/>
              <a:gd name="connsiteY4" fmla="*/ 73082 h 930332"/>
              <a:gd name="connsiteX5" fmla="*/ 57150 w 989656"/>
              <a:gd name="connsiteY5" fmla="*/ 158807 h 930332"/>
              <a:gd name="connsiteX6" fmla="*/ 14287 w 989656"/>
              <a:gd name="connsiteY6" fmla="*/ 244532 h 930332"/>
              <a:gd name="connsiteX7" fmla="*/ 0 w 989656"/>
              <a:gd name="connsiteY7" fmla="*/ 301682 h 930332"/>
              <a:gd name="connsiteX8" fmla="*/ 14287 w 989656"/>
              <a:gd name="connsiteY8" fmla="*/ 530282 h 930332"/>
              <a:gd name="connsiteX9" fmla="*/ 28575 w 989656"/>
              <a:gd name="connsiteY9" fmla="*/ 587432 h 930332"/>
              <a:gd name="connsiteX10" fmla="*/ 85725 w 989656"/>
              <a:gd name="connsiteY10" fmla="*/ 716019 h 930332"/>
              <a:gd name="connsiteX11" fmla="*/ 128587 w 989656"/>
              <a:gd name="connsiteY11" fmla="*/ 758882 h 930332"/>
              <a:gd name="connsiteX12" fmla="*/ 171450 w 989656"/>
              <a:gd name="connsiteY12" fmla="*/ 773169 h 930332"/>
              <a:gd name="connsiteX13" fmla="*/ 285750 w 989656"/>
              <a:gd name="connsiteY13" fmla="*/ 844607 h 930332"/>
              <a:gd name="connsiteX14" fmla="*/ 328612 w 989656"/>
              <a:gd name="connsiteY14" fmla="*/ 873182 h 930332"/>
              <a:gd name="connsiteX15" fmla="*/ 385762 w 989656"/>
              <a:gd name="connsiteY15" fmla="*/ 887470 h 930332"/>
              <a:gd name="connsiteX16" fmla="*/ 428625 w 989656"/>
              <a:gd name="connsiteY16" fmla="*/ 901757 h 930332"/>
              <a:gd name="connsiteX17" fmla="*/ 542925 w 989656"/>
              <a:gd name="connsiteY17" fmla="*/ 930332 h 930332"/>
              <a:gd name="connsiteX18" fmla="*/ 700087 w 989656"/>
              <a:gd name="connsiteY18" fmla="*/ 916045 h 930332"/>
              <a:gd name="connsiteX19" fmla="*/ 785812 w 989656"/>
              <a:gd name="connsiteY19" fmla="*/ 887470 h 930332"/>
              <a:gd name="connsiteX20" fmla="*/ 871537 w 989656"/>
              <a:gd name="connsiteY20" fmla="*/ 816032 h 930332"/>
              <a:gd name="connsiteX21" fmla="*/ 885825 w 989656"/>
              <a:gd name="connsiteY21" fmla="*/ 773169 h 930332"/>
              <a:gd name="connsiteX22" fmla="*/ 942975 w 989656"/>
              <a:gd name="connsiteY22" fmla="*/ 687444 h 930332"/>
              <a:gd name="connsiteX23" fmla="*/ 971550 w 989656"/>
              <a:gd name="connsiteY23" fmla="*/ 644582 h 930332"/>
              <a:gd name="connsiteX24" fmla="*/ 971550 w 989656"/>
              <a:gd name="connsiteY24" fmla="*/ 401694 h 930332"/>
              <a:gd name="connsiteX25" fmla="*/ 942975 w 989656"/>
              <a:gd name="connsiteY25" fmla="*/ 273107 h 930332"/>
              <a:gd name="connsiteX26" fmla="*/ 871537 w 989656"/>
              <a:gd name="connsiteY26" fmla="*/ 187382 h 930332"/>
              <a:gd name="connsiteX27" fmla="*/ 785812 w 989656"/>
              <a:gd name="connsiteY27" fmla="*/ 130232 h 930332"/>
              <a:gd name="connsiteX28" fmla="*/ 700087 w 989656"/>
              <a:gd name="connsiteY28" fmla="*/ 73082 h 930332"/>
              <a:gd name="connsiteX29" fmla="*/ 557212 w 989656"/>
              <a:gd name="connsiteY29" fmla="*/ 30219 h 930332"/>
              <a:gd name="connsiteX30" fmla="*/ 457200 w 989656"/>
              <a:gd name="connsiteY30" fmla="*/ 1644 h 930332"/>
              <a:gd name="connsiteX31" fmla="*/ 257175 w 989656"/>
              <a:gd name="connsiteY31" fmla="*/ 1644 h 93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89656" h="930332">
                <a:moveTo>
                  <a:pt x="400050" y="15932"/>
                </a:moveTo>
                <a:lnTo>
                  <a:pt x="400050" y="15932"/>
                </a:lnTo>
                <a:cubicBezTo>
                  <a:pt x="357187" y="20694"/>
                  <a:pt x="313751" y="21761"/>
                  <a:pt x="271462" y="30219"/>
                </a:cubicBezTo>
                <a:cubicBezTo>
                  <a:pt x="241926" y="36126"/>
                  <a:pt x="214312" y="49269"/>
                  <a:pt x="185737" y="58794"/>
                </a:cubicBezTo>
                <a:lnTo>
                  <a:pt x="142875" y="73082"/>
                </a:lnTo>
                <a:cubicBezTo>
                  <a:pt x="114300" y="101657"/>
                  <a:pt x="69930" y="120470"/>
                  <a:pt x="57150" y="158807"/>
                </a:cubicBezTo>
                <a:cubicBezTo>
                  <a:pt x="37432" y="217959"/>
                  <a:pt x="51216" y="189138"/>
                  <a:pt x="14287" y="244532"/>
                </a:cubicBezTo>
                <a:cubicBezTo>
                  <a:pt x="9525" y="263582"/>
                  <a:pt x="0" y="282046"/>
                  <a:pt x="0" y="301682"/>
                </a:cubicBezTo>
                <a:cubicBezTo>
                  <a:pt x="0" y="378031"/>
                  <a:pt x="6690" y="454312"/>
                  <a:pt x="14287" y="530282"/>
                </a:cubicBezTo>
                <a:cubicBezTo>
                  <a:pt x="16241" y="549821"/>
                  <a:pt x="22932" y="568624"/>
                  <a:pt x="28575" y="587432"/>
                </a:cubicBezTo>
                <a:cubicBezTo>
                  <a:pt x="46098" y="645841"/>
                  <a:pt x="49838" y="672954"/>
                  <a:pt x="85725" y="716019"/>
                </a:cubicBezTo>
                <a:cubicBezTo>
                  <a:pt x="98660" y="731541"/>
                  <a:pt x="111775" y="747674"/>
                  <a:pt x="128587" y="758882"/>
                </a:cubicBezTo>
                <a:cubicBezTo>
                  <a:pt x="141118" y="767236"/>
                  <a:pt x="157162" y="768407"/>
                  <a:pt x="171450" y="773169"/>
                </a:cubicBezTo>
                <a:cubicBezTo>
                  <a:pt x="280722" y="855124"/>
                  <a:pt x="175922" y="781848"/>
                  <a:pt x="285750" y="844607"/>
                </a:cubicBezTo>
                <a:cubicBezTo>
                  <a:pt x="300659" y="853126"/>
                  <a:pt x="312829" y="866418"/>
                  <a:pt x="328612" y="873182"/>
                </a:cubicBezTo>
                <a:cubicBezTo>
                  <a:pt x="346661" y="880917"/>
                  <a:pt x="366881" y="882076"/>
                  <a:pt x="385762" y="887470"/>
                </a:cubicBezTo>
                <a:cubicBezTo>
                  <a:pt x="400243" y="891607"/>
                  <a:pt x="414095" y="897794"/>
                  <a:pt x="428625" y="901757"/>
                </a:cubicBezTo>
                <a:cubicBezTo>
                  <a:pt x="466514" y="912090"/>
                  <a:pt x="542925" y="930332"/>
                  <a:pt x="542925" y="930332"/>
                </a:cubicBezTo>
                <a:cubicBezTo>
                  <a:pt x="595312" y="925570"/>
                  <a:pt x="648284" y="925187"/>
                  <a:pt x="700087" y="916045"/>
                </a:cubicBezTo>
                <a:cubicBezTo>
                  <a:pt x="729749" y="910811"/>
                  <a:pt x="785812" y="887470"/>
                  <a:pt x="785812" y="887470"/>
                </a:cubicBezTo>
                <a:cubicBezTo>
                  <a:pt x="817439" y="866385"/>
                  <a:pt x="849536" y="849034"/>
                  <a:pt x="871537" y="816032"/>
                </a:cubicBezTo>
                <a:cubicBezTo>
                  <a:pt x="879891" y="803501"/>
                  <a:pt x="878511" y="786334"/>
                  <a:pt x="885825" y="773169"/>
                </a:cubicBezTo>
                <a:cubicBezTo>
                  <a:pt x="902503" y="743148"/>
                  <a:pt x="923925" y="716019"/>
                  <a:pt x="942975" y="687444"/>
                </a:cubicBezTo>
                <a:lnTo>
                  <a:pt x="971550" y="644582"/>
                </a:lnTo>
                <a:cubicBezTo>
                  <a:pt x="999602" y="532370"/>
                  <a:pt x="991438" y="590630"/>
                  <a:pt x="971550" y="401694"/>
                </a:cubicBezTo>
                <a:cubicBezTo>
                  <a:pt x="968624" y="373895"/>
                  <a:pt x="959229" y="305615"/>
                  <a:pt x="942975" y="273107"/>
                </a:cubicBezTo>
                <a:cubicBezTo>
                  <a:pt x="927965" y="243087"/>
                  <a:pt x="897392" y="207491"/>
                  <a:pt x="871537" y="187382"/>
                </a:cubicBezTo>
                <a:cubicBezTo>
                  <a:pt x="844428" y="166298"/>
                  <a:pt x="814387" y="149282"/>
                  <a:pt x="785812" y="130232"/>
                </a:cubicBezTo>
                <a:lnTo>
                  <a:pt x="700087" y="73082"/>
                </a:lnTo>
                <a:cubicBezTo>
                  <a:pt x="496385" y="5181"/>
                  <a:pt x="708350" y="73402"/>
                  <a:pt x="557212" y="30219"/>
                </a:cubicBezTo>
                <a:cubicBezTo>
                  <a:pt x="529500" y="22301"/>
                  <a:pt x="484918" y="3184"/>
                  <a:pt x="457200" y="1644"/>
                </a:cubicBezTo>
                <a:cubicBezTo>
                  <a:pt x="390628" y="-2055"/>
                  <a:pt x="323850" y="1644"/>
                  <a:pt x="257175" y="1644"/>
                </a:cubicBezTo>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4" name="Ellipse 3">
            <a:extLst>
              <a:ext uri="{FF2B5EF4-FFF2-40B4-BE49-F238E27FC236}">
                <a16:creationId xmlns:a16="http://schemas.microsoft.com/office/drawing/2014/main" id="{E4912B09-BAF4-CA1D-9474-1B2ED2BF3623}"/>
              </a:ext>
            </a:extLst>
          </p:cNvPr>
          <p:cNvSpPr/>
          <p:nvPr/>
        </p:nvSpPr>
        <p:spPr>
          <a:xfrm>
            <a:off x="-1933956" y="1710977"/>
            <a:ext cx="22055328" cy="7938039"/>
          </a:xfrm>
          <a:prstGeom prst="ellipse">
            <a:avLst/>
          </a:prstGeom>
          <a:noFill/>
          <a:ln w="571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8" name="Rectangle 87">
            <a:extLst>
              <a:ext uri="{FF2B5EF4-FFF2-40B4-BE49-F238E27FC236}">
                <a16:creationId xmlns:a16="http://schemas.microsoft.com/office/drawing/2014/main" id="{A11307FC-A0F6-A09B-CB78-398A39487345}"/>
              </a:ext>
            </a:extLst>
          </p:cNvPr>
          <p:cNvSpPr/>
          <p:nvPr/>
        </p:nvSpPr>
        <p:spPr>
          <a:xfrm>
            <a:off x="-28214" y="3744185"/>
            <a:ext cx="18374958" cy="650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4" name="Forme libre 173">
            <a:extLst>
              <a:ext uri="{FF2B5EF4-FFF2-40B4-BE49-F238E27FC236}">
                <a16:creationId xmlns:a16="http://schemas.microsoft.com/office/drawing/2014/main" id="{20773B8A-BFA3-A034-1DFA-AB9233D61EA2}"/>
              </a:ext>
            </a:extLst>
          </p:cNvPr>
          <p:cNvSpPr/>
          <p:nvPr/>
        </p:nvSpPr>
        <p:spPr>
          <a:xfrm rot="16560095">
            <a:off x="2204393" y="7337390"/>
            <a:ext cx="4140854" cy="2578451"/>
          </a:xfrm>
          <a:custGeom>
            <a:avLst/>
            <a:gdLst>
              <a:gd name="connsiteX0" fmla="*/ 400050 w 2290273"/>
              <a:gd name="connsiteY0" fmla="*/ 0 h 1914525"/>
              <a:gd name="connsiteX1" fmla="*/ 400050 w 2290273"/>
              <a:gd name="connsiteY1" fmla="*/ 0 h 1914525"/>
              <a:gd name="connsiteX2" fmla="*/ 528638 w 2290273"/>
              <a:gd name="connsiteY2" fmla="*/ 14287 h 1914525"/>
              <a:gd name="connsiteX3" fmla="*/ 771525 w 2290273"/>
              <a:gd name="connsiteY3" fmla="*/ 28575 h 1914525"/>
              <a:gd name="connsiteX4" fmla="*/ 857250 w 2290273"/>
              <a:gd name="connsiteY4" fmla="*/ 42862 h 1914525"/>
              <a:gd name="connsiteX5" fmla="*/ 985838 w 2290273"/>
              <a:gd name="connsiteY5" fmla="*/ 57150 h 1914525"/>
              <a:gd name="connsiteX6" fmla="*/ 1143000 w 2290273"/>
              <a:gd name="connsiteY6" fmla="*/ 85725 h 1914525"/>
              <a:gd name="connsiteX7" fmla="*/ 1414463 w 2290273"/>
              <a:gd name="connsiteY7" fmla="*/ 114300 h 1914525"/>
              <a:gd name="connsiteX8" fmla="*/ 1471613 w 2290273"/>
              <a:gd name="connsiteY8" fmla="*/ 128587 h 1914525"/>
              <a:gd name="connsiteX9" fmla="*/ 1514475 w 2290273"/>
              <a:gd name="connsiteY9" fmla="*/ 157162 h 1914525"/>
              <a:gd name="connsiteX10" fmla="*/ 1628775 w 2290273"/>
              <a:gd name="connsiteY10" fmla="*/ 214312 h 1914525"/>
              <a:gd name="connsiteX11" fmla="*/ 1685925 w 2290273"/>
              <a:gd name="connsiteY11" fmla="*/ 242887 h 1914525"/>
              <a:gd name="connsiteX12" fmla="*/ 1757363 w 2290273"/>
              <a:gd name="connsiteY12" fmla="*/ 271462 h 1914525"/>
              <a:gd name="connsiteX13" fmla="*/ 1814513 w 2290273"/>
              <a:gd name="connsiteY13" fmla="*/ 300037 h 1914525"/>
              <a:gd name="connsiteX14" fmla="*/ 1857375 w 2290273"/>
              <a:gd name="connsiteY14" fmla="*/ 314325 h 1914525"/>
              <a:gd name="connsiteX15" fmla="*/ 1900238 w 2290273"/>
              <a:gd name="connsiteY15" fmla="*/ 342900 h 1914525"/>
              <a:gd name="connsiteX16" fmla="*/ 1957388 w 2290273"/>
              <a:gd name="connsiteY16" fmla="*/ 371475 h 1914525"/>
              <a:gd name="connsiteX17" fmla="*/ 2028826 w 2290273"/>
              <a:gd name="connsiteY17" fmla="*/ 442912 h 1914525"/>
              <a:gd name="connsiteX18" fmla="*/ 2085976 w 2290273"/>
              <a:gd name="connsiteY18" fmla="*/ 500062 h 1914525"/>
              <a:gd name="connsiteX19" fmla="*/ 2171701 w 2290273"/>
              <a:gd name="connsiteY19" fmla="*/ 628650 h 1914525"/>
              <a:gd name="connsiteX20" fmla="*/ 2228851 w 2290273"/>
              <a:gd name="connsiteY20" fmla="*/ 728662 h 1914525"/>
              <a:gd name="connsiteX21" fmla="*/ 2243138 w 2290273"/>
              <a:gd name="connsiteY21" fmla="*/ 771525 h 1914525"/>
              <a:gd name="connsiteX22" fmla="*/ 2271713 w 2290273"/>
              <a:gd name="connsiteY22" fmla="*/ 842962 h 1914525"/>
              <a:gd name="connsiteX23" fmla="*/ 2271713 w 2290273"/>
              <a:gd name="connsiteY23" fmla="*/ 1228725 h 1914525"/>
              <a:gd name="connsiteX24" fmla="*/ 2257426 w 2290273"/>
              <a:gd name="connsiteY24" fmla="*/ 1385887 h 1914525"/>
              <a:gd name="connsiteX25" fmla="*/ 2228851 w 2290273"/>
              <a:gd name="connsiteY25" fmla="*/ 1514475 h 1914525"/>
              <a:gd name="connsiteX26" fmla="*/ 2200276 w 2290273"/>
              <a:gd name="connsiteY26" fmla="*/ 1600200 h 1914525"/>
              <a:gd name="connsiteX27" fmla="*/ 2143126 w 2290273"/>
              <a:gd name="connsiteY27" fmla="*/ 1685925 h 1914525"/>
              <a:gd name="connsiteX28" fmla="*/ 2057401 w 2290273"/>
              <a:gd name="connsiteY28" fmla="*/ 1771650 h 1914525"/>
              <a:gd name="connsiteX29" fmla="*/ 1957388 w 2290273"/>
              <a:gd name="connsiteY29" fmla="*/ 1843087 h 1914525"/>
              <a:gd name="connsiteX30" fmla="*/ 1843088 w 2290273"/>
              <a:gd name="connsiteY30" fmla="*/ 1900237 h 1914525"/>
              <a:gd name="connsiteX31" fmla="*/ 1785938 w 2290273"/>
              <a:gd name="connsiteY31" fmla="*/ 1914525 h 1914525"/>
              <a:gd name="connsiteX32" fmla="*/ 1571625 w 2290273"/>
              <a:gd name="connsiteY32" fmla="*/ 1900237 h 1914525"/>
              <a:gd name="connsiteX33" fmla="*/ 1500188 w 2290273"/>
              <a:gd name="connsiteY33" fmla="*/ 1885950 h 1914525"/>
              <a:gd name="connsiteX34" fmla="*/ 1328738 w 2290273"/>
              <a:gd name="connsiteY34" fmla="*/ 1871662 h 1914525"/>
              <a:gd name="connsiteX35" fmla="*/ 1100138 w 2290273"/>
              <a:gd name="connsiteY35" fmla="*/ 1843087 h 1914525"/>
              <a:gd name="connsiteX36" fmla="*/ 828675 w 2290273"/>
              <a:gd name="connsiteY36" fmla="*/ 1800225 h 1914525"/>
              <a:gd name="connsiteX37" fmla="*/ 714375 w 2290273"/>
              <a:gd name="connsiteY37" fmla="*/ 1771650 h 1914525"/>
              <a:gd name="connsiteX38" fmla="*/ 628650 w 2290273"/>
              <a:gd name="connsiteY38" fmla="*/ 1743075 h 1914525"/>
              <a:gd name="connsiteX39" fmla="*/ 514350 w 2290273"/>
              <a:gd name="connsiteY39" fmla="*/ 1714500 h 1914525"/>
              <a:gd name="connsiteX40" fmla="*/ 471488 w 2290273"/>
              <a:gd name="connsiteY40" fmla="*/ 1700212 h 1914525"/>
              <a:gd name="connsiteX41" fmla="*/ 428625 w 2290273"/>
              <a:gd name="connsiteY41" fmla="*/ 1671637 h 1914525"/>
              <a:gd name="connsiteX42" fmla="*/ 300038 w 2290273"/>
              <a:gd name="connsiteY42" fmla="*/ 1614487 h 1914525"/>
              <a:gd name="connsiteX43" fmla="*/ 228600 w 2290273"/>
              <a:gd name="connsiteY43" fmla="*/ 1514475 h 1914525"/>
              <a:gd name="connsiteX44" fmla="*/ 185738 w 2290273"/>
              <a:gd name="connsiteY44" fmla="*/ 1471612 h 1914525"/>
              <a:gd name="connsiteX45" fmla="*/ 142875 w 2290273"/>
              <a:gd name="connsiteY45" fmla="*/ 1371600 h 1914525"/>
              <a:gd name="connsiteX46" fmla="*/ 114300 w 2290273"/>
              <a:gd name="connsiteY46" fmla="*/ 1314450 h 1914525"/>
              <a:gd name="connsiteX47" fmla="*/ 71438 w 2290273"/>
              <a:gd name="connsiteY47" fmla="*/ 1228725 h 1914525"/>
              <a:gd name="connsiteX48" fmla="*/ 28575 w 2290273"/>
              <a:gd name="connsiteY48" fmla="*/ 957262 h 1914525"/>
              <a:gd name="connsiteX49" fmla="*/ 14288 w 2290273"/>
              <a:gd name="connsiteY49" fmla="*/ 900112 h 1914525"/>
              <a:gd name="connsiteX50" fmla="*/ 0 w 2290273"/>
              <a:gd name="connsiteY50" fmla="*/ 814387 h 1914525"/>
              <a:gd name="connsiteX51" fmla="*/ 14288 w 2290273"/>
              <a:gd name="connsiteY51" fmla="*/ 471487 h 1914525"/>
              <a:gd name="connsiteX52" fmla="*/ 57150 w 2290273"/>
              <a:gd name="connsiteY52" fmla="*/ 314325 h 1914525"/>
              <a:gd name="connsiteX53" fmla="*/ 85725 w 2290273"/>
              <a:gd name="connsiteY53" fmla="*/ 271462 h 1914525"/>
              <a:gd name="connsiteX54" fmla="*/ 100013 w 2290273"/>
              <a:gd name="connsiteY54" fmla="*/ 228600 h 1914525"/>
              <a:gd name="connsiteX55" fmla="*/ 171450 w 2290273"/>
              <a:gd name="connsiteY55" fmla="*/ 142875 h 1914525"/>
              <a:gd name="connsiteX56" fmla="*/ 257175 w 2290273"/>
              <a:gd name="connsiteY56" fmla="*/ 85725 h 1914525"/>
              <a:gd name="connsiteX57" fmla="*/ 300038 w 2290273"/>
              <a:gd name="connsiteY57" fmla="*/ 57150 h 1914525"/>
              <a:gd name="connsiteX58" fmla="*/ 385763 w 2290273"/>
              <a:gd name="connsiteY58" fmla="*/ 28575 h 1914525"/>
              <a:gd name="connsiteX59" fmla="*/ 400050 w 2290273"/>
              <a:gd name="connsiteY59"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90273" h="1914525">
                <a:moveTo>
                  <a:pt x="400050" y="0"/>
                </a:moveTo>
                <a:lnTo>
                  <a:pt x="400050" y="0"/>
                </a:lnTo>
                <a:cubicBezTo>
                  <a:pt x="442913" y="4762"/>
                  <a:pt x="485639" y="10979"/>
                  <a:pt x="528638" y="14287"/>
                </a:cubicBezTo>
                <a:cubicBezTo>
                  <a:pt x="609501" y="20507"/>
                  <a:pt x="690728" y="21549"/>
                  <a:pt x="771525" y="28575"/>
                </a:cubicBezTo>
                <a:cubicBezTo>
                  <a:pt x="800385" y="31085"/>
                  <a:pt x="828535" y="39033"/>
                  <a:pt x="857250" y="42862"/>
                </a:cubicBezTo>
                <a:cubicBezTo>
                  <a:pt x="899998" y="48562"/>
                  <a:pt x="943090" y="51450"/>
                  <a:pt x="985838" y="57150"/>
                </a:cubicBezTo>
                <a:cubicBezTo>
                  <a:pt x="1104993" y="73037"/>
                  <a:pt x="1035213" y="67760"/>
                  <a:pt x="1143000" y="85725"/>
                </a:cubicBezTo>
                <a:cubicBezTo>
                  <a:pt x="1254977" y="104388"/>
                  <a:pt x="1285758" y="103574"/>
                  <a:pt x="1414463" y="114300"/>
                </a:cubicBezTo>
                <a:cubicBezTo>
                  <a:pt x="1433513" y="119062"/>
                  <a:pt x="1453564" y="120852"/>
                  <a:pt x="1471613" y="128587"/>
                </a:cubicBezTo>
                <a:cubicBezTo>
                  <a:pt x="1487396" y="135351"/>
                  <a:pt x="1499400" y="148939"/>
                  <a:pt x="1514475" y="157162"/>
                </a:cubicBezTo>
                <a:cubicBezTo>
                  <a:pt x="1551871" y="177560"/>
                  <a:pt x="1590675" y="195262"/>
                  <a:pt x="1628775" y="214312"/>
                </a:cubicBezTo>
                <a:cubicBezTo>
                  <a:pt x="1647825" y="223837"/>
                  <a:pt x="1666150" y="234977"/>
                  <a:pt x="1685925" y="242887"/>
                </a:cubicBezTo>
                <a:cubicBezTo>
                  <a:pt x="1709738" y="252412"/>
                  <a:pt x="1733926" y="261046"/>
                  <a:pt x="1757363" y="271462"/>
                </a:cubicBezTo>
                <a:cubicBezTo>
                  <a:pt x="1776826" y="280112"/>
                  <a:pt x="1794937" y="291647"/>
                  <a:pt x="1814513" y="300037"/>
                </a:cubicBezTo>
                <a:cubicBezTo>
                  <a:pt x="1828356" y="305970"/>
                  <a:pt x="1843905" y="307590"/>
                  <a:pt x="1857375" y="314325"/>
                </a:cubicBezTo>
                <a:cubicBezTo>
                  <a:pt x="1872734" y="322004"/>
                  <a:pt x="1885329" y="334381"/>
                  <a:pt x="1900238" y="342900"/>
                </a:cubicBezTo>
                <a:cubicBezTo>
                  <a:pt x="1918730" y="353467"/>
                  <a:pt x="1940576" y="358399"/>
                  <a:pt x="1957388" y="371475"/>
                </a:cubicBezTo>
                <a:cubicBezTo>
                  <a:pt x="1983970" y="392150"/>
                  <a:pt x="2005013" y="419100"/>
                  <a:pt x="2028826" y="442912"/>
                </a:cubicBezTo>
                <a:cubicBezTo>
                  <a:pt x="2047876" y="461962"/>
                  <a:pt x="2069812" y="478509"/>
                  <a:pt x="2085976" y="500062"/>
                </a:cubicBezTo>
                <a:cubicBezTo>
                  <a:pt x="2157317" y="595184"/>
                  <a:pt x="2102806" y="518419"/>
                  <a:pt x="2171701" y="628650"/>
                </a:cubicBezTo>
                <a:cubicBezTo>
                  <a:pt x="2204312" y="680826"/>
                  <a:pt x="2202245" y="666581"/>
                  <a:pt x="2228851" y="728662"/>
                </a:cubicBezTo>
                <a:cubicBezTo>
                  <a:pt x="2234784" y="742505"/>
                  <a:pt x="2237850" y="757423"/>
                  <a:pt x="2243138" y="771525"/>
                </a:cubicBezTo>
                <a:cubicBezTo>
                  <a:pt x="2252143" y="795539"/>
                  <a:pt x="2262188" y="819150"/>
                  <a:pt x="2271713" y="842962"/>
                </a:cubicBezTo>
                <a:cubicBezTo>
                  <a:pt x="2301432" y="1021271"/>
                  <a:pt x="2290939" y="921110"/>
                  <a:pt x="2271713" y="1228725"/>
                </a:cubicBezTo>
                <a:cubicBezTo>
                  <a:pt x="2268432" y="1281226"/>
                  <a:pt x="2263951" y="1333690"/>
                  <a:pt x="2257426" y="1385887"/>
                </a:cubicBezTo>
                <a:cubicBezTo>
                  <a:pt x="2254514" y="1409186"/>
                  <a:pt x="2236715" y="1488260"/>
                  <a:pt x="2228851" y="1514475"/>
                </a:cubicBezTo>
                <a:cubicBezTo>
                  <a:pt x="2220196" y="1543325"/>
                  <a:pt x="2216984" y="1575138"/>
                  <a:pt x="2200276" y="1600200"/>
                </a:cubicBezTo>
                <a:cubicBezTo>
                  <a:pt x="2181226" y="1628775"/>
                  <a:pt x="2167410" y="1661641"/>
                  <a:pt x="2143126" y="1685925"/>
                </a:cubicBezTo>
                <a:cubicBezTo>
                  <a:pt x="2114551" y="1714500"/>
                  <a:pt x="2089730" y="1747404"/>
                  <a:pt x="2057401" y="1771650"/>
                </a:cubicBezTo>
                <a:cubicBezTo>
                  <a:pt x="2038027" y="1786180"/>
                  <a:pt x="1982916" y="1829162"/>
                  <a:pt x="1957388" y="1843087"/>
                </a:cubicBezTo>
                <a:cubicBezTo>
                  <a:pt x="1919992" y="1863485"/>
                  <a:pt x="1884413" y="1889905"/>
                  <a:pt x="1843088" y="1900237"/>
                </a:cubicBezTo>
                <a:lnTo>
                  <a:pt x="1785938" y="1914525"/>
                </a:lnTo>
                <a:cubicBezTo>
                  <a:pt x="1714500" y="1909762"/>
                  <a:pt x="1642866" y="1907361"/>
                  <a:pt x="1571625" y="1900237"/>
                </a:cubicBezTo>
                <a:cubicBezTo>
                  <a:pt x="1547462" y="1897821"/>
                  <a:pt x="1524306" y="1888787"/>
                  <a:pt x="1500188" y="1885950"/>
                </a:cubicBezTo>
                <a:cubicBezTo>
                  <a:pt x="1443233" y="1879249"/>
                  <a:pt x="1385851" y="1876854"/>
                  <a:pt x="1328738" y="1871662"/>
                </a:cubicBezTo>
                <a:cubicBezTo>
                  <a:pt x="1121480" y="1852820"/>
                  <a:pt x="1254596" y="1866256"/>
                  <a:pt x="1100138" y="1843087"/>
                </a:cubicBezTo>
                <a:cubicBezTo>
                  <a:pt x="1001544" y="1828298"/>
                  <a:pt x="920918" y="1821511"/>
                  <a:pt x="828675" y="1800225"/>
                </a:cubicBezTo>
                <a:cubicBezTo>
                  <a:pt x="790408" y="1791394"/>
                  <a:pt x="751632" y="1784069"/>
                  <a:pt x="714375" y="1771650"/>
                </a:cubicBezTo>
                <a:cubicBezTo>
                  <a:pt x="685800" y="1762125"/>
                  <a:pt x="657871" y="1750380"/>
                  <a:pt x="628650" y="1743075"/>
                </a:cubicBezTo>
                <a:cubicBezTo>
                  <a:pt x="590550" y="1733550"/>
                  <a:pt x="551607" y="1726920"/>
                  <a:pt x="514350" y="1714500"/>
                </a:cubicBezTo>
                <a:cubicBezTo>
                  <a:pt x="500063" y="1709737"/>
                  <a:pt x="484958" y="1706947"/>
                  <a:pt x="471488" y="1700212"/>
                </a:cubicBezTo>
                <a:cubicBezTo>
                  <a:pt x="456129" y="1692533"/>
                  <a:pt x="444317" y="1678611"/>
                  <a:pt x="428625" y="1671637"/>
                </a:cubicBezTo>
                <a:cubicBezTo>
                  <a:pt x="377694" y="1649001"/>
                  <a:pt x="338840" y="1653289"/>
                  <a:pt x="300038" y="1614487"/>
                </a:cubicBezTo>
                <a:cubicBezTo>
                  <a:pt x="248568" y="1563017"/>
                  <a:pt x="269161" y="1563148"/>
                  <a:pt x="228600" y="1514475"/>
                </a:cubicBezTo>
                <a:cubicBezTo>
                  <a:pt x="215665" y="1498953"/>
                  <a:pt x="197482" y="1488054"/>
                  <a:pt x="185738" y="1471612"/>
                </a:cubicBezTo>
                <a:cubicBezTo>
                  <a:pt x="151893" y="1424228"/>
                  <a:pt x="162863" y="1418237"/>
                  <a:pt x="142875" y="1371600"/>
                </a:cubicBezTo>
                <a:cubicBezTo>
                  <a:pt x="134485" y="1352024"/>
                  <a:pt x="122690" y="1334027"/>
                  <a:pt x="114300" y="1314450"/>
                </a:cubicBezTo>
                <a:cubicBezTo>
                  <a:pt x="78808" y="1231635"/>
                  <a:pt x="126353" y="1311096"/>
                  <a:pt x="71438" y="1228725"/>
                </a:cubicBezTo>
                <a:cubicBezTo>
                  <a:pt x="-2475" y="859158"/>
                  <a:pt x="80975" y="1297863"/>
                  <a:pt x="28575" y="957262"/>
                </a:cubicBezTo>
                <a:cubicBezTo>
                  <a:pt x="25589" y="937854"/>
                  <a:pt x="18139" y="919367"/>
                  <a:pt x="14288" y="900112"/>
                </a:cubicBezTo>
                <a:cubicBezTo>
                  <a:pt x="8607" y="871705"/>
                  <a:pt x="4763" y="842962"/>
                  <a:pt x="0" y="814387"/>
                </a:cubicBezTo>
                <a:cubicBezTo>
                  <a:pt x="4763" y="700087"/>
                  <a:pt x="6417" y="585615"/>
                  <a:pt x="14288" y="471487"/>
                </a:cubicBezTo>
                <a:cubicBezTo>
                  <a:pt x="16353" y="441552"/>
                  <a:pt x="43383" y="334976"/>
                  <a:pt x="57150" y="314325"/>
                </a:cubicBezTo>
                <a:cubicBezTo>
                  <a:pt x="66675" y="300037"/>
                  <a:pt x="78046" y="286821"/>
                  <a:pt x="85725" y="271462"/>
                </a:cubicBezTo>
                <a:cubicBezTo>
                  <a:pt x="92460" y="257992"/>
                  <a:pt x="93278" y="242070"/>
                  <a:pt x="100013" y="228600"/>
                </a:cubicBezTo>
                <a:cubicBezTo>
                  <a:pt x="115023" y="198581"/>
                  <a:pt x="145596" y="162984"/>
                  <a:pt x="171450" y="142875"/>
                </a:cubicBezTo>
                <a:cubicBezTo>
                  <a:pt x="198559" y="121791"/>
                  <a:pt x="228600" y="104775"/>
                  <a:pt x="257175" y="85725"/>
                </a:cubicBezTo>
                <a:cubicBezTo>
                  <a:pt x="271463" y="76200"/>
                  <a:pt x="283748" y="62580"/>
                  <a:pt x="300038" y="57150"/>
                </a:cubicBezTo>
                <a:lnTo>
                  <a:pt x="385763" y="28575"/>
                </a:lnTo>
                <a:cubicBezTo>
                  <a:pt x="433143" y="44368"/>
                  <a:pt x="397669" y="4762"/>
                  <a:pt x="40005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173" name="Forme libre 172">
            <a:extLst>
              <a:ext uri="{FF2B5EF4-FFF2-40B4-BE49-F238E27FC236}">
                <a16:creationId xmlns:a16="http://schemas.microsoft.com/office/drawing/2014/main" id="{EA98C213-AF49-1D75-E564-85680BFFC14C}"/>
              </a:ext>
            </a:extLst>
          </p:cNvPr>
          <p:cNvSpPr/>
          <p:nvPr/>
        </p:nvSpPr>
        <p:spPr>
          <a:xfrm rot="12050754">
            <a:off x="13824032" y="2024029"/>
            <a:ext cx="4140885" cy="3628493"/>
          </a:xfrm>
          <a:custGeom>
            <a:avLst/>
            <a:gdLst>
              <a:gd name="connsiteX0" fmla="*/ 400050 w 2290273"/>
              <a:gd name="connsiteY0" fmla="*/ 0 h 1914525"/>
              <a:gd name="connsiteX1" fmla="*/ 400050 w 2290273"/>
              <a:gd name="connsiteY1" fmla="*/ 0 h 1914525"/>
              <a:gd name="connsiteX2" fmla="*/ 528638 w 2290273"/>
              <a:gd name="connsiteY2" fmla="*/ 14287 h 1914525"/>
              <a:gd name="connsiteX3" fmla="*/ 771525 w 2290273"/>
              <a:gd name="connsiteY3" fmla="*/ 28575 h 1914525"/>
              <a:gd name="connsiteX4" fmla="*/ 857250 w 2290273"/>
              <a:gd name="connsiteY4" fmla="*/ 42862 h 1914525"/>
              <a:gd name="connsiteX5" fmla="*/ 985838 w 2290273"/>
              <a:gd name="connsiteY5" fmla="*/ 57150 h 1914525"/>
              <a:gd name="connsiteX6" fmla="*/ 1143000 w 2290273"/>
              <a:gd name="connsiteY6" fmla="*/ 85725 h 1914525"/>
              <a:gd name="connsiteX7" fmla="*/ 1414463 w 2290273"/>
              <a:gd name="connsiteY7" fmla="*/ 114300 h 1914525"/>
              <a:gd name="connsiteX8" fmla="*/ 1471613 w 2290273"/>
              <a:gd name="connsiteY8" fmla="*/ 128587 h 1914525"/>
              <a:gd name="connsiteX9" fmla="*/ 1514475 w 2290273"/>
              <a:gd name="connsiteY9" fmla="*/ 157162 h 1914525"/>
              <a:gd name="connsiteX10" fmla="*/ 1628775 w 2290273"/>
              <a:gd name="connsiteY10" fmla="*/ 214312 h 1914525"/>
              <a:gd name="connsiteX11" fmla="*/ 1685925 w 2290273"/>
              <a:gd name="connsiteY11" fmla="*/ 242887 h 1914525"/>
              <a:gd name="connsiteX12" fmla="*/ 1757363 w 2290273"/>
              <a:gd name="connsiteY12" fmla="*/ 271462 h 1914525"/>
              <a:gd name="connsiteX13" fmla="*/ 1814513 w 2290273"/>
              <a:gd name="connsiteY13" fmla="*/ 300037 h 1914525"/>
              <a:gd name="connsiteX14" fmla="*/ 1857375 w 2290273"/>
              <a:gd name="connsiteY14" fmla="*/ 314325 h 1914525"/>
              <a:gd name="connsiteX15" fmla="*/ 1900238 w 2290273"/>
              <a:gd name="connsiteY15" fmla="*/ 342900 h 1914525"/>
              <a:gd name="connsiteX16" fmla="*/ 1957388 w 2290273"/>
              <a:gd name="connsiteY16" fmla="*/ 371475 h 1914525"/>
              <a:gd name="connsiteX17" fmla="*/ 2028826 w 2290273"/>
              <a:gd name="connsiteY17" fmla="*/ 442912 h 1914525"/>
              <a:gd name="connsiteX18" fmla="*/ 2085976 w 2290273"/>
              <a:gd name="connsiteY18" fmla="*/ 500062 h 1914525"/>
              <a:gd name="connsiteX19" fmla="*/ 2171701 w 2290273"/>
              <a:gd name="connsiteY19" fmla="*/ 628650 h 1914525"/>
              <a:gd name="connsiteX20" fmla="*/ 2228851 w 2290273"/>
              <a:gd name="connsiteY20" fmla="*/ 728662 h 1914525"/>
              <a:gd name="connsiteX21" fmla="*/ 2243138 w 2290273"/>
              <a:gd name="connsiteY21" fmla="*/ 771525 h 1914525"/>
              <a:gd name="connsiteX22" fmla="*/ 2271713 w 2290273"/>
              <a:gd name="connsiteY22" fmla="*/ 842962 h 1914525"/>
              <a:gd name="connsiteX23" fmla="*/ 2271713 w 2290273"/>
              <a:gd name="connsiteY23" fmla="*/ 1228725 h 1914525"/>
              <a:gd name="connsiteX24" fmla="*/ 2257426 w 2290273"/>
              <a:gd name="connsiteY24" fmla="*/ 1385887 h 1914525"/>
              <a:gd name="connsiteX25" fmla="*/ 2228851 w 2290273"/>
              <a:gd name="connsiteY25" fmla="*/ 1514475 h 1914525"/>
              <a:gd name="connsiteX26" fmla="*/ 2200276 w 2290273"/>
              <a:gd name="connsiteY26" fmla="*/ 1600200 h 1914525"/>
              <a:gd name="connsiteX27" fmla="*/ 2143126 w 2290273"/>
              <a:gd name="connsiteY27" fmla="*/ 1685925 h 1914525"/>
              <a:gd name="connsiteX28" fmla="*/ 2057401 w 2290273"/>
              <a:gd name="connsiteY28" fmla="*/ 1771650 h 1914525"/>
              <a:gd name="connsiteX29" fmla="*/ 1957388 w 2290273"/>
              <a:gd name="connsiteY29" fmla="*/ 1843087 h 1914525"/>
              <a:gd name="connsiteX30" fmla="*/ 1843088 w 2290273"/>
              <a:gd name="connsiteY30" fmla="*/ 1900237 h 1914525"/>
              <a:gd name="connsiteX31" fmla="*/ 1785938 w 2290273"/>
              <a:gd name="connsiteY31" fmla="*/ 1914525 h 1914525"/>
              <a:gd name="connsiteX32" fmla="*/ 1571625 w 2290273"/>
              <a:gd name="connsiteY32" fmla="*/ 1900237 h 1914525"/>
              <a:gd name="connsiteX33" fmla="*/ 1500188 w 2290273"/>
              <a:gd name="connsiteY33" fmla="*/ 1885950 h 1914525"/>
              <a:gd name="connsiteX34" fmla="*/ 1328738 w 2290273"/>
              <a:gd name="connsiteY34" fmla="*/ 1871662 h 1914525"/>
              <a:gd name="connsiteX35" fmla="*/ 1100138 w 2290273"/>
              <a:gd name="connsiteY35" fmla="*/ 1843087 h 1914525"/>
              <a:gd name="connsiteX36" fmla="*/ 828675 w 2290273"/>
              <a:gd name="connsiteY36" fmla="*/ 1800225 h 1914525"/>
              <a:gd name="connsiteX37" fmla="*/ 714375 w 2290273"/>
              <a:gd name="connsiteY37" fmla="*/ 1771650 h 1914525"/>
              <a:gd name="connsiteX38" fmla="*/ 628650 w 2290273"/>
              <a:gd name="connsiteY38" fmla="*/ 1743075 h 1914525"/>
              <a:gd name="connsiteX39" fmla="*/ 514350 w 2290273"/>
              <a:gd name="connsiteY39" fmla="*/ 1714500 h 1914525"/>
              <a:gd name="connsiteX40" fmla="*/ 471488 w 2290273"/>
              <a:gd name="connsiteY40" fmla="*/ 1700212 h 1914525"/>
              <a:gd name="connsiteX41" fmla="*/ 428625 w 2290273"/>
              <a:gd name="connsiteY41" fmla="*/ 1671637 h 1914525"/>
              <a:gd name="connsiteX42" fmla="*/ 300038 w 2290273"/>
              <a:gd name="connsiteY42" fmla="*/ 1614487 h 1914525"/>
              <a:gd name="connsiteX43" fmla="*/ 228600 w 2290273"/>
              <a:gd name="connsiteY43" fmla="*/ 1514475 h 1914525"/>
              <a:gd name="connsiteX44" fmla="*/ 185738 w 2290273"/>
              <a:gd name="connsiteY44" fmla="*/ 1471612 h 1914525"/>
              <a:gd name="connsiteX45" fmla="*/ 142875 w 2290273"/>
              <a:gd name="connsiteY45" fmla="*/ 1371600 h 1914525"/>
              <a:gd name="connsiteX46" fmla="*/ 114300 w 2290273"/>
              <a:gd name="connsiteY46" fmla="*/ 1314450 h 1914525"/>
              <a:gd name="connsiteX47" fmla="*/ 71438 w 2290273"/>
              <a:gd name="connsiteY47" fmla="*/ 1228725 h 1914525"/>
              <a:gd name="connsiteX48" fmla="*/ 28575 w 2290273"/>
              <a:gd name="connsiteY48" fmla="*/ 957262 h 1914525"/>
              <a:gd name="connsiteX49" fmla="*/ 14288 w 2290273"/>
              <a:gd name="connsiteY49" fmla="*/ 900112 h 1914525"/>
              <a:gd name="connsiteX50" fmla="*/ 0 w 2290273"/>
              <a:gd name="connsiteY50" fmla="*/ 814387 h 1914525"/>
              <a:gd name="connsiteX51" fmla="*/ 14288 w 2290273"/>
              <a:gd name="connsiteY51" fmla="*/ 471487 h 1914525"/>
              <a:gd name="connsiteX52" fmla="*/ 57150 w 2290273"/>
              <a:gd name="connsiteY52" fmla="*/ 314325 h 1914525"/>
              <a:gd name="connsiteX53" fmla="*/ 85725 w 2290273"/>
              <a:gd name="connsiteY53" fmla="*/ 271462 h 1914525"/>
              <a:gd name="connsiteX54" fmla="*/ 100013 w 2290273"/>
              <a:gd name="connsiteY54" fmla="*/ 228600 h 1914525"/>
              <a:gd name="connsiteX55" fmla="*/ 171450 w 2290273"/>
              <a:gd name="connsiteY55" fmla="*/ 142875 h 1914525"/>
              <a:gd name="connsiteX56" fmla="*/ 257175 w 2290273"/>
              <a:gd name="connsiteY56" fmla="*/ 85725 h 1914525"/>
              <a:gd name="connsiteX57" fmla="*/ 300038 w 2290273"/>
              <a:gd name="connsiteY57" fmla="*/ 57150 h 1914525"/>
              <a:gd name="connsiteX58" fmla="*/ 385763 w 2290273"/>
              <a:gd name="connsiteY58" fmla="*/ 28575 h 1914525"/>
              <a:gd name="connsiteX59" fmla="*/ 400050 w 2290273"/>
              <a:gd name="connsiteY59" fmla="*/ 0 h 191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290273" h="1914525">
                <a:moveTo>
                  <a:pt x="400050" y="0"/>
                </a:moveTo>
                <a:lnTo>
                  <a:pt x="400050" y="0"/>
                </a:lnTo>
                <a:cubicBezTo>
                  <a:pt x="442913" y="4762"/>
                  <a:pt x="485639" y="10979"/>
                  <a:pt x="528638" y="14287"/>
                </a:cubicBezTo>
                <a:cubicBezTo>
                  <a:pt x="609501" y="20507"/>
                  <a:pt x="690728" y="21549"/>
                  <a:pt x="771525" y="28575"/>
                </a:cubicBezTo>
                <a:cubicBezTo>
                  <a:pt x="800385" y="31085"/>
                  <a:pt x="828535" y="39033"/>
                  <a:pt x="857250" y="42862"/>
                </a:cubicBezTo>
                <a:cubicBezTo>
                  <a:pt x="899998" y="48562"/>
                  <a:pt x="943090" y="51450"/>
                  <a:pt x="985838" y="57150"/>
                </a:cubicBezTo>
                <a:cubicBezTo>
                  <a:pt x="1104993" y="73037"/>
                  <a:pt x="1035213" y="67760"/>
                  <a:pt x="1143000" y="85725"/>
                </a:cubicBezTo>
                <a:cubicBezTo>
                  <a:pt x="1254977" y="104388"/>
                  <a:pt x="1285758" y="103574"/>
                  <a:pt x="1414463" y="114300"/>
                </a:cubicBezTo>
                <a:cubicBezTo>
                  <a:pt x="1433513" y="119062"/>
                  <a:pt x="1453564" y="120852"/>
                  <a:pt x="1471613" y="128587"/>
                </a:cubicBezTo>
                <a:cubicBezTo>
                  <a:pt x="1487396" y="135351"/>
                  <a:pt x="1499400" y="148939"/>
                  <a:pt x="1514475" y="157162"/>
                </a:cubicBezTo>
                <a:cubicBezTo>
                  <a:pt x="1551871" y="177560"/>
                  <a:pt x="1590675" y="195262"/>
                  <a:pt x="1628775" y="214312"/>
                </a:cubicBezTo>
                <a:cubicBezTo>
                  <a:pt x="1647825" y="223837"/>
                  <a:pt x="1666150" y="234977"/>
                  <a:pt x="1685925" y="242887"/>
                </a:cubicBezTo>
                <a:cubicBezTo>
                  <a:pt x="1709738" y="252412"/>
                  <a:pt x="1733926" y="261046"/>
                  <a:pt x="1757363" y="271462"/>
                </a:cubicBezTo>
                <a:cubicBezTo>
                  <a:pt x="1776826" y="280112"/>
                  <a:pt x="1794937" y="291647"/>
                  <a:pt x="1814513" y="300037"/>
                </a:cubicBezTo>
                <a:cubicBezTo>
                  <a:pt x="1828356" y="305970"/>
                  <a:pt x="1843905" y="307590"/>
                  <a:pt x="1857375" y="314325"/>
                </a:cubicBezTo>
                <a:cubicBezTo>
                  <a:pt x="1872734" y="322004"/>
                  <a:pt x="1885329" y="334381"/>
                  <a:pt x="1900238" y="342900"/>
                </a:cubicBezTo>
                <a:cubicBezTo>
                  <a:pt x="1918730" y="353467"/>
                  <a:pt x="1940576" y="358399"/>
                  <a:pt x="1957388" y="371475"/>
                </a:cubicBezTo>
                <a:cubicBezTo>
                  <a:pt x="1983970" y="392150"/>
                  <a:pt x="2005013" y="419100"/>
                  <a:pt x="2028826" y="442912"/>
                </a:cubicBezTo>
                <a:cubicBezTo>
                  <a:pt x="2047876" y="461962"/>
                  <a:pt x="2069812" y="478509"/>
                  <a:pt x="2085976" y="500062"/>
                </a:cubicBezTo>
                <a:cubicBezTo>
                  <a:pt x="2157317" y="595184"/>
                  <a:pt x="2102806" y="518419"/>
                  <a:pt x="2171701" y="628650"/>
                </a:cubicBezTo>
                <a:cubicBezTo>
                  <a:pt x="2204312" y="680826"/>
                  <a:pt x="2202245" y="666581"/>
                  <a:pt x="2228851" y="728662"/>
                </a:cubicBezTo>
                <a:cubicBezTo>
                  <a:pt x="2234784" y="742505"/>
                  <a:pt x="2237850" y="757423"/>
                  <a:pt x="2243138" y="771525"/>
                </a:cubicBezTo>
                <a:cubicBezTo>
                  <a:pt x="2252143" y="795539"/>
                  <a:pt x="2262188" y="819150"/>
                  <a:pt x="2271713" y="842962"/>
                </a:cubicBezTo>
                <a:cubicBezTo>
                  <a:pt x="2301432" y="1021271"/>
                  <a:pt x="2290939" y="921110"/>
                  <a:pt x="2271713" y="1228725"/>
                </a:cubicBezTo>
                <a:cubicBezTo>
                  <a:pt x="2268432" y="1281226"/>
                  <a:pt x="2263951" y="1333690"/>
                  <a:pt x="2257426" y="1385887"/>
                </a:cubicBezTo>
                <a:cubicBezTo>
                  <a:pt x="2254514" y="1409186"/>
                  <a:pt x="2236715" y="1488260"/>
                  <a:pt x="2228851" y="1514475"/>
                </a:cubicBezTo>
                <a:cubicBezTo>
                  <a:pt x="2220196" y="1543325"/>
                  <a:pt x="2216984" y="1575138"/>
                  <a:pt x="2200276" y="1600200"/>
                </a:cubicBezTo>
                <a:cubicBezTo>
                  <a:pt x="2181226" y="1628775"/>
                  <a:pt x="2167410" y="1661641"/>
                  <a:pt x="2143126" y="1685925"/>
                </a:cubicBezTo>
                <a:cubicBezTo>
                  <a:pt x="2114551" y="1714500"/>
                  <a:pt x="2089730" y="1747404"/>
                  <a:pt x="2057401" y="1771650"/>
                </a:cubicBezTo>
                <a:cubicBezTo>
                  <a:pt x="2038027" y="1786180"/>
                  <a:pt x="1982916" y="1829162"/>
                  <a:pt x="1957388" y="1843087"/>
                </a:cubicBezTo>
                <a:cubicBezTo>
                  <a:pt x="1919992" y="1863485"/>
                  <a:pt x="1884413" y="1889905"/>
                  <a:pt x="1843088" y="1900237"/>
                </a:cubicBezTo>
                <a:lnTo>
                  <a:pt x="1785938" y="1914525"/>
                </a:lnTo>
                <a:cubicBezTo>
                  <a:pt x="1714500" y="1909762"/>
                  <a:pt x="1642866" y="1907361"/>
                  <a:pt x="1571625" y="1900237"/>
                </a:cubicBezTo>
                <a:cubicBezTo>
                  <a:pt x="1547462" y="1897821"/>
                  <a:pt x="1524306" y="1888787"/>
                  <a:pt x="1500188" y="1885950"/>
                </a:cubicBezTo>
                <a:cubicBezTo>
                  <a:pt x="1443233" y="1879249"/>
                  <a:pt x="1385851" y="1876854"/>
                  <a:pt x="1328738" y="1871662"/>
                </a:cubicBezTo>
                <a:cubicBezTo>
                  <a:pt x="1121480" y="1852820"/>
                  <a:pt x="1254596" y="1866256"/>
                  <a:pt x="1100138" y="1843087"/>
                </a:cubicBezTo>
                <a:cubicBezTo>
                  <a:pt x="1001544" y="1828298"/>
                  <a:pt x="920918" y="1821511"/>
                  <a:pt x="828675" y="1800225"/>
                </a:cubicBezTo>
                <a:cubicBezTo>
                  <a:pt x="790408" y="1791394"/>
                  <a:pt x="751632" y="1784069"/>
                  <a:pt x="714375" y="1771650"/>
                </a:cubicBezTo>
                <a:cubicBezTo>
                  <a:pt x="685800" y="1762125"/>
                  <a:pt x="657871" y="1750380"/>
                  <a:pt x="628650" y="1743075"/>
                </a:cubicBezTo>
                <a:cubicBezTo>
                  <a:pt x="590550" y="1733550"/>
                  <a:pt x="551607" y="1726920"/>
                  <a:pt x="514350" y="1714500"/>
                </a:cubicBezTo>
                <a:cubicBezTo>
                  <a:pt x="500063" y="1709737"/>
                  <a:pt x="484958" y="1706947"/>
                  <a:pt x="471488" y="1700212"/>
                </a:cubicBezTo>
                <a:cubicBezTo>
                  <a:pt x="456129" y="1692533"/>
                  <a:pt x="444317" y="1678611"/>
                  <a:pt x="428625" y="1671637"/>
                </a:cubicBezTo>
                <a:cubicBezTo>
                  <a:pt x="377694" y="1649001"/>
                  <a:pt x="338840" y="1653289"/>
                  <a:pt x="300038" y="1614487"/>
                </a:cubicBezTo>
                <a:cubicBezTo>
                  <a:pt x="248568" y="1563017"/>
                  <a:pt x="269161" y="1563148"/>
                  <a:pt x="228600" y="1514475"/>
                </a:cubicBezTo>
                <a:cubicBezTo>
                  <a:pt x="215665" y="1498953"/>
                  <a:pt x="197482" y="1488054"/>
                  <a:pt x="185738" y="1471612"/>
                </a:cubicBezTo>
                <a:cubicBezTo>
                  <a:pt x="151893" y="1424228"/>
                  <a:pt x="162863" y="1418237"/>
                  <a:pt x="142875" y="1371600"/>
                </a:cubicBezTo>
                <a:cubicBezTo>
                  <a:pt x="134485" y="1352024"/>
                  <a:pt x="122690" y="1334027"/>
                  <a:pt x="114300" y="1314450"/>
                </a:cubicBezTo>
                <a:cubicBezTo>
                  <a:pt x="78808" y="1231635"/>
                  <a:pt x="126353" y="1311096"/>
                  <a:pt x="71438" y="1228725"/>
                </a:cubicBezTo>
                <a:cubicBezTo>
                  <a:pt x="-2475" y="859158"/>
                  <a:pt x="80975" y="1297863"/>
                  <a:pt x="28575" y="957262"/>
                </a:cubicBezTo>
                <a:cubicBezTo>
                  <a:pt x="25589" y="937854"/>
                  <a:pt x="18139" y="919367"/>
                  <a:pt x="14288" y="900112"/>
                </a:cubicBezTo>
                <a:cubicBezTo>
                  <a:pt x="8607" y="871705"/>
                  <a:pt x="4763" y="842962"/>
                  <a:pt x="0" y="814387"/>
                </a:cubicBezTo>
                <a:cubicBezTo>
                  <a:pt x="4763" y="700087"/>
                  <a:pt x="6417" y="585615"/>
                  <a:pt x="14288" y="471487"/>
                </a:cubicBezTo>
                <a:cubicBezTo>
                  <a:pt x="16353" y="441552"/>
                  <a:pt x="43383" y="334976"/>
                  <a:pt x="57150" y="314325"/>
                </a:cubicBezTo>
                <a:cubicBezTo>
                  <a:pt x="66675" y="300037"/>
                  <a:pt x="78046" y="286821"/>
                  <a:pt x="85725" y="271462"/>
                </a:cubicBezTo>
                <a:cubicBezTo>
                  <a:pt x="92460" y="257992"/>
                  <a:pt x="93278" y="242070"/>
                  <a:pt x="100013" y="228600"/>
                </a:cubicBezTo>
                <a:cubicBezTo>
                  <a:pt x="115023" y="198581"/>
                  <a:pt x="145596" y="162984"/>
                  <a:pt x="171450" y="142875"/>
                </a:cubicBezTo>
                <a:cubicBezTo>
                  <a:pt x="198559" y="121791"/>
                  <a:pt x="228600" y="104775"/>
                  <a:pt x="257175" y="85725"/>
                </a:cubicBezTo>
                <a:cubicBezTo>
                  <a:pt x="271463" y="76200"/>
                  <a:pt x="283748" y="62580"/>
                  <a:pt x="300038" y="57150"/>
                </a:cubicBezTo>
                <a:lnTo>
                  <a:pt x="385763" y="28575"/>
                </a:lnTo>
                <a:cubicBezTo>
                  <a:pt x="433143" y="44368"/>
                  <a:pt x="397669" y="4762"/>
                  <a:pt x="400050" y="0"/>
                </a:cubicBezTo>
                <a:close/>
              </a:path>
            </a:pathLst>
          </a:cu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7" name="Ellipse 6">
            <a:extLst>
              <a:ext uri="{FF2B5EF4-FFF2-40B4-BE49-F238E27FC236}">
                <a16:creationId xmlns:a16="http://schemas.microsoft.com/office/drawing/2014/main" id="{A5B27406-DEBD-0BC1-E84B-DA52D615CFEC}"/>
              </a:ext>
            </a:extLst>
          </p:cNvPr>
          <p:cNvSpPr/>
          <p:nvPr/>
        </p:nvSpPr>
        <p:spPr>
          <a:xfrm>
            <a:off x="-1881378" y="5895048"/>
            <a:ext cx="22055328" cy="7722987"/>
          </a:xfrm>
          <a:prstGeom prst="ellipse">
            <a:avLst/>
          </a:prstGeom>
          <a:noFill/>
          <a:ln w="57150">
            <a:solidFill>
              <a:schemeClr val="accent6">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8" name="ZoneTexte 7">
            <a:extLst>
              <a:ext uri="{FF2B5EF4-FFF2-40B4-BE49-F238E27FC236}">
                <a16:creationId xmlns:a16="http://schemas.microsoft.com/office/drawing/2014/main" id="{35BE15B5-A0B4-AAF2-0458-1B80BC3E8C86}"/>
              </a:ext>
            </a:extLst>
          </p:cNvPr>
          <p:cNvSpPr txBox="1"/>
          <p:nvPr/>
        </p:nvSpPr>
        <p:spPr>
          <a:xfrm>
            <a:off x="219455" y="3449468"/>
            <a:ext cx="1855034" cy="923330"/>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Réseaux</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Infrastructures</a:t>
            </a:r>
          </a:p>
        </p:txBody>
      </p:sp>
      <p:sp>
        <p:nvSpPr>
          <p:cNvPr id="9" name="ZoneTexte 8">
            <a:extLst>
              <a:ext uri="{FF2B5EF4-FFF2-40B4-BE49-F238E27FC236}">
                <a16:creationId xmlns:a16="http://schemas.microsoft.com/office/drawing/2014/main" id="{C3D3D3F8-39FA-62C4-42AD-4C7ED9EBCF54}"/>
              </a:ext>
            </a:extLst>
          </p:cNvPr>
          <p:cNvSpPr txBox="1"/>
          <p:nvPr/>
        </p:nvSpPr>
        <p:spPr>
          <a:xfrm>
            <a:off x="219457" y="7572556"/>
            <a:ext cx="2110055" cy="923330"/>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SOUS-SYSTÈME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Services, produits…</a:t>
            </a:r>
          </a:p>
        </p:txBody>
      </p:sp>
      <p:sp>
        <p:nvSpPr>
          <p:cNvPr id="10" name="ZoneTexte 9">
            <a:extLst>
              <a:ext uri="{FF2B5EF4-FFF2-40B4-BE49-F238E27FC236}">
                <a16:creationId xmlns:a16="http://schemas.microsoft.com/office/drawing/2014/main" id="{364EEB68-3E05-C92C-9A67-FCAA3098A924}"/>
              </a:ext>
            </a:extLst>
          </p:cNvPr>
          <p:cNvSpPr txBox="1"/>
          <p:nvPr/>
        </p:nvSpPr>
        <p:spPr>
          <a:xfrm>
            <a:off x="228601" y="392519"/>
            <a:ext cx="2080739" cy="1477328"/>
          </a:xfrm>
          <a:prstGeom prst="rect">
            <a:avLst/>
          </a:prstGeom>
          <a:noFill/>
          <a:ln>
            <a:noFill/>
          </a:ln>
        </p:spPr>
        <p:txBody>
          <a:bodyPr wrap="square" rtlCol="0">
            <a:spAutoFit/>
          </a:bodyPr>
          <a:lstStyle/>
          <a:p>
            <a:r>
              <a:rPr lang="fr-FR"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SUPER-SYSTÈME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Gouvernance,</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Comportement</a:t>
            </a:r>
          </a:p>
          <a:p>
            <a:r>
              <a:rPr lang="fr-FR"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Principes…</a:t>
            </a:r>
          </a:p>
        </p:txBody>
      </p:sp>
      <p:pic>
        <p:nvPicPr>
          <p:cNvPr id="54" name="Graphique 53" descr="Poisson avec un remplissage uni">
            <a:extLst>
              <a:ext uri="{FF2B5EF4-FFF2-40B4-BE49-F238E27FC236}">
                <a16:creationId xmlns:a16="http://schemas.microsoft.com/office/drawing/2014/main" id="{3F75BDDC-CDA1-BE1D-F556-44311A9A85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848445" y="13523810"/>
            <a:ext cx="1179743" cy="1179743"/>
          </a:xfrm>
          <a:prstGeom prst="rect">
            <a:avLst/>
          </a:prstGeom>
        </p:spPr>
      </p:pic>
      <p:pic>
        <p:nvPicPr>
          <p:cNvPr id="56" name="Graphique 55" descr="Hippocampe avec un remplissage uni">
            <a:extLst>
              <a:ext uri="{FF2B5EF4-FFF2-40B4-BE49-F238E27FC236}">
                <a16:creationId xmlns:a16="http://schemas.microsoft.com/office/drawing/2014/main" id="{87ABE3D4-B7B4-AED2-0C3C-6FA8A5A3F8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729462" y="13479102"/>
            <a:ext cx="1179743" cy="1179743"/>
          </a:xfrm>
          <a:prstGeom prst="rect">
            <a:avLst/>
          </a:prstGeom>
        </p:spPr>
      </p:pic>
      <p:grpSp>
        <p:nvGrpSpPr>
          <p:cNvPr id="60" name="Groupe 59">
            <a:extLst>
              <a:ext uri="{FF2B5EF4-FFF2-40B4-BE49-F238E27FC236}">
                <a16:creationId xmlns:a16="http://schemas.microsoft.com/office/drawing/2014/main" id="{DD337FE4-313D-F271-E448-E9FB7213723D}"/>
              </a:ext>
            </a:extLst>
          </p:cNvPr>
          <p:cNvGrpSpPr/>
          <p:nvPr/>
        </p:nvGrpSpPr>
        <p:grpSpPr>
          <a:xfrm>
            <a:off x="7995701" y="7970307"/>
            <a:ext cx="1769306" cy="1962032"/>
            <a:chOff x="7550781" y="-2203241"/>
            <a:chExt cx="1822704" cy="1520740"/>
          </a:xfrm>
        </p:grpSpPr>
        <p:pic>
          <p:nvPicPr>
            <p:cNvPr id="12" name="Graphique 11" descr="Horloge avec un remplissage uni">
              <a:extLst>
                <a:ext uri="{FF2B5EF4-FFF2-40B4-BE49-F238E27FC236}">
                  <a16:creationId xmlns:a16="http://schemas.microsoft.com/office/drawing/2014/main" id="{930F3F4B-8C1E-E05C-C79F-DB65D1CEDE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59085" y="-2175823"/>
              <a:ext cx="914400" cy="777663"/>
            </a:xfrm>
            <a:prstGeom prst="rect">
              <a:avLst/>
            </a:prstGeom>
          </p:spPr>
        </p:pic>
        <p:pic>
          <p:nvPicPr>
            <p:cNvPr id="14" name="Graphique 13" descr="Abeille avec un remplissage uni">
              <a:extLst>
                <a:ext uri="{FF2B5EF4-FFF2-40B4-BE49-F238E27FC236}">
                  <a16:creationId xmlns:a16="http://schemas.microsoft.com/office/drawing/2014/main" id="{02509696-6F34-8E8B-2C04-4676F9B53D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603455" y="-2203241"/>
              <a:ext cx="914400" cy="805081"/>
            </a:xfrm>
            <a:prstGeom prst="rect">
              <a:avLst/>
            </a:prstGeom>
          </p:spPr>
        </p:pic>
        <p:sp>
          <p:nvSpPr>
            <p:cNvPr id="59" name="ZoneTexte 58">
              <a:extLst>
                <a:ext uri="{FF2B5EF4-FFF2-40B4-BE49-F238E27FC236}">
                  <a16:creationId xmlns:a16="http://schemas.microsoft.com/office/drawing/2014/main" id="{F64D0059-F0B5-3238-9770-ECDF227CB5F5}"/>
                </a:ext>
              </a:extLst>
            </p:cNvPr>
            <p:cNvSpPr txBox="1"/>
            <p:nvPr/>
          </p:nvSpPr>
          <p:spPr>
            <a:xfrm>
              <a:off x="7550781" y="-1398159"/>
              <a:ext cx="1816608" cy="715658"/>
            </a:xfrm>
            <a:prstGeom prst="rect">
              <a:avLst/>
            </a:prstGeom>
            <a:noFill/>
          </p:spPr>
          <p:txBody>
            <a:bodyPr wrap="square" rtlCol="0">
              <a:spAutoFit/>
            </a:bodyPr>
            <a:lstStyle/>
            <a:p>
              <a:pPr algn="ctr"/>
              <a:r>
                <a:rPr lang="fr-FR" dirty="0"/>
                <a:t>Service de livraison par abonnement</a:t>
              </a:r>
            </a:p>
          </p:txBody>
        </p:sp>
      </p:grpSp>
      <p:grpSp>
        <p:nvGrpSpPr>
          <p:cNvPr id="69" name="Groupe 68">
            <a:extLst>
              <a:ext uri="{FF2B5EF4-FFF2-40B4-BE49-F238E27FC236}">
                <a16:creationId xmlns:a16="http://schemas.microsoft.com/office/drawing/2014/main" id="{3EF2BC84-87CD-8321-1A88-D0C192618211}"/>
              </a:ext>
            </a:extLst>
          </p:cNvPr>
          <p:cNvGrpSpPr/>
          <p:nvPr/>
        </p:nvGrpSpPr>
        <p:grpSpPr>
          <a:xfrm>
            <a:off x="10299771" y="7040422"/>
            <a:ext cx="1763388" cy="2425289"/>
            <a:chOff x="8068476" y="3878788"/>
            <a:chExt cx="1816608" cy="1879803"/>
          </a:xfrm>
        </p:grpSpPr>
        <p:pic>
          <p:nvPicPr>
            <p:cNvPr id="26" name="Graphique 25" descr="Pissenlit avec un remplissage uni">
              <a:extLst>
                <a:ext uri="{FF2B5EF4-FFF2-40B4-BE49-F238E27FC236}">
                  <a16:creationId xmlns:a16="http://schemas.microsoft.com/office/drawing/2014/main" id="{3C261055-6F80-0143-3ADB-6AE2CA0EA0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73070" y="3878788"/>
              <a:ext cx="914400" cy="790058"/>
            </a:xfrm>
            <a:prstGeom prst="rect">
              <a:avLst/>
            </a:prstGeom>
          </p:spPr>
        </p:pic>
        <p:sp>
          <p:nvSpPr>
            <p:cNvPr id="61" name="ZoneTexte 60">
              <a:extLst>
                <a:ext uri="{FF2B5EF4-FFF2-40B4-BE49-F238E27FC236}">
                  <a16:creationId xmlns:a16="http://schemas.microsoft.com/office/drawing/2014/main" id="{D88C3F6C-6A13-1173-F21D-A871DA1D50AE}"/>
                </a:ext>
              </a:extLst>
            </p:cNvPr>
            <p:cNvSpPr txBox="1"/>
            <p:nvPr/>
          </p:nvSpPr>
          <p:spPr>
            <a:xfrm>
              <a:off x="8068476" y="5257630"/>
              <a:ext cx="1816608" cy="500961"/>
            </a:xfrm>
            <a:prstGeom prst="rect">
              <a:avLst/>
            </a:prstGeom>
            <a:noFill/>
          </p:spPr>
          <p:txBody>
            <a:bodyPr wrap="square" rtlCol="0">
              <a:spAutoFit/>
            </a:bodyPr>
            <a:lstStyle/>
            <a:p>
              <a:pPr algn="ctr"/>
              <a:r>
                <a:rPr lang="fr-FR" dirty="0"/>
                <a:t>Livraison collaborative</a:t>
              </a:r>
            </a:p>
          </p:txBody>
        </p:sp>
        <p:pic>
          <p:nvPicPr>
            <p:cNvPr id="63" name="Graphique 62" descr="Quartier avec un remplissage uni">
              <a:extLst>
                <a:ext uri="{FF2B5EF4-FFF2-40B4-BE49-F238E27FC236}">
                  <a16:creationId xmlns:a16="http://schemas.microsoft.com/office/drawing/2014/main" id="{E6DE6B7C-EFE6-59A9-148A-745DB3DD194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080489" y="4327294"/>
              <a:ext cx="914400" cy="842612"/>
            </a:xfrm>
            <a:prstGeom prst="rect">
              <a:avLst/>
            </a:prstGeom>
          </p:spPr>
        </p:pic>
        <p:pic>
          <p:nvPicPr>
            <p:cNvPr id="65" name="Graphique 64" descr="Boîte avec un remplissage uni">
              <a:extLst>
                <a:ext uri="{FF2B5EF4-FFF2-40B4-BE49-F238E27FC236}">
                  <a16:creationId xmlns:a16="http://schemas.microsoft.com/office/drawing/2014/main" id="{7062C3E4-7610-98FE-2696-FB2EF65A4F8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40314" y="4450915"/>
              <a:ext cx="914400" cy="755973"/>
            </a:xfrm>
            <a:prstGeom prst="rect">
              <a:avLst/>
            </a:prstGeom>
          </p:spPr>
        </p:pic>
      </p:grpSp>
      <p:grpSp>
        <p:nvGrpSpPr>
          <p:cNvPr id="1037" name="Groupe 1036">
            <a:extLst>
              <a:ext uri="{FF2B5EF4-FFF2-40B4-BE49-F238E27FC236}">
                <a16:creationId xmlns:a16="http://schemas.microsoft.com/office/drawing/2014/main" id="{7B3AFF01-87E3-7FD4-E84C-BD2EA10F27F6}"/>
              </a:ext>
            </a:extLst>
          </p:cNvPr>
          <p:cNvGrpSpPr/>
          <p:nvPr/>
        </p:nvGrpSpPr>
        <p:grpSpPr>
          <a:xfrm>
            <a:off x="14397851" y="8010074"/>
            <a:ext cx="1763388" cy="1843359"/>
            <a:chOff x="6688173" y="5342646"/>
            <a:chExt cx="1175592" cy="1228906"/>
          </a:xfrm>
        </p:grpSpPr>
        <p:pic>
          <p:nvPicPr>
            <p:cNvPr id="67" name="Graphique 66" descr="Porte fermée avec un remplissage uni">
              <a:extLst>
                <a:ext uri="{FF2B5EF4-FFF2-40B4-BE49-F238E27FC236}">
                  <a16:creationId xmlns:a16="http://schemas.microsoft.com/office/drawing/2014/main" id="{8C966BD1-F8AE-723C-B529-2BECCC64119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852830" y="5342646"/>
              <a:ext cx="786495" cy="786495"/>
            </a:xfrm>
            <a:prstGeom prst="rect">
              <a:avLst/>
            </a:prstGeom>
          </p:spPr>
        </p:pic>
        <p:sp>
          <p:nvSpPr>
            <p:cNvPr id="68" name="ZoneTexte 67">
              <a:extLst>
                <a:ext uri="{FF2B5EF4-FFF2-40B4-BE49-F238E27FC236}">
                  <a16:creationId xmlns:a16="http://schemas.microsoft.com/office/drawing/2014/main" id="{AEC03B06-BAD4-1AAE-6330-D37701636810}"/>
                </a:ext>
              </a:extLst>
            </p:cNvPr>
            <p:cNvSpPr txBox="1"/>
            <p:nvPr/>
          </p:nvSpPr>
          <p:spPr>
            <a:xfrm>
              <a:off x="6688173" y="6140665"/>
              <a:ext cx="1175592" cy="430887"/>
            </a:xfrm>
            <a:prstGeom prst="rect">
              <a:avLst/>
            </a:prstGeom>
            <a:noFill/>
          </p:spPr>
          <p:txBody>
            <a:bodyPr wrap="square" rtlCol="0">
              <a:spAutoFit/>
            </a:bodyPr>
            <a:lstStyle/>
            <a:p>
              <a:pPr algn="ctr"/>
              <a:r>
                <a:rPr lang="fr-FR" dirty="0"/>
                <a:t>Consigne dans la copropriété</a:t>
              </a:r>
            </a:p>
          </p:txBody>
        </p:sp>
      </p:grpSp>
      <p:grpSp>
        <p:nvGrpSpPr>
          <p:cNvPr id="1054" name="Groupe 1053">
            <a:extLst>
              <a:ext uri="{FF2B5EF4-FFF2-40B4-BE49-F238E27FC236}">
                <a16:creationId xmlns:a16="http://schemas.microsoft.com/office/drawing/2014/main" id="{2E43FD66-C14C-9B7C-9D1A-7081E4D79016}"/>
              </a:ext>
            </a:extLst>
          </p:cNvPr>
          <p:cNvGrpSpPr/>
          <p:nvPr/>
        </p:nvGrpSpPr>
        <p:grpSpPr>
          <a:xfrm>
            <a:off x="5796568" y="238898"/>
            <a:ext cx="3732152" cy="1179743"/>
            <a:chOff x="3758549" y="285705"/>
            <a:chExt cx="2488101" cy="786495"/>
          </a:xfrm>
        </p:grpSpPr>
        <p:pic>
          <p:nvPicPr>
            <p:cNvPr id="24" name="Graphique 23" descr="Abeille avec un remplissage uni">
              <a:extLst>
                <a:ext uri="{FF2B5EF4-FFF2-40B4-BE49-F238E27FC236}">
                  <a16:creationId xmlns:a16="http://schemas.microsoft.com/office/drawing/2014/main" id="{C2D513F9-50F7-7CC7-77A3-E9E446DF63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01756" y="285705"/>
              <a:ext cx="786495" cy="786495"/>
            </a:xfrm>
            <a:prstGeom prst="rect">
              <a:avLst/>
            </a:prstGeom>
          </p:spPr>
        </p:pic>
        <p:grpSp>
          <p:nvGrpSpPr>
            <p:cNvPr id="70" name="Groupe 69">
              <a:extLst>
                <a:ext uri="{FF2B5EF4-FFF2-40B4-BE49-F238E27FC236}">
                  <a16:creationId xmlns:a16="http://schemas.microsoft.com/office/drawing/2014/main" id="{3E49AF36-6785-FE3E-9B8C-BBB6A4C11099}"/>
                </a:ext>
              </a:extLst>
            </p:cNvPr>
            <p:cNvGrpSpPr/>
            <p:nvPr/>
          </p:nvGrpSpPr>
          <p:grpSpPr>
            <a:xfrm>
              <a:off x="3758549" y="368115"/>
              <a:ext cx="2488101" cy="640427"/>
              <a:chOff x="5822107" y="-1317784"/>
              <a:chExt cx="3844789" cy="744577"/>
            </a:xfrm>
          </p:grpSpPr>
          <p:pic>
            <p:nvPicPr>
              <p:cNvPr id="1026" name="Picture 2" descr="pomme de pin Icône gratuit">
                <a:extLst>
                  <a:ext uri="{FF2B5EF4-FFF2-40B4-BE49-F238E27FC236}">
                    <a16:creationId xmlns:a16="http://schemas.microsoft.com/office/drawing/2014/main" id="{63906496-24C7-11B5-B96C-0296A1E6069D}"/>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5822107" y="-1317784"/>
                <a:ext cx="744577" cy="744577"/>
              </a:xfrm>
              <a:prstGeom prst="rect">
                <a:avLst/>
              </a:prstGeom>
              <a:noFill/>
              <a:extLst>
                <a:ext uri="{909E8E84-426E-40DD-AFC4-6F175D3DCCD1}">
                  <a14:hiddenFill xmlns:a14="http://schemas.microsoft.com/office/drawing/2010/main">
                    <a:solidFill>
                      <a:srgbClr val="FFFFFF"/>
                    </a:solidFill>
                  </a14:hiddenFill>
                </a:ext>
              </a:extLst>
            </p:spPr>
          </p:pic>
          <p:sp>
            <p:nvSpPr>
              <p:cNvPr id="71" name="ZoneTexte 70">
                <a:extLst>
                  <a:ext uri="{FF2B5EF4-FFF2-40B4-BE49-F238E27FC236}">
                    <a16:creationId xmlns:a16="http://schemas.microsoft.com/office/drawing/2014/main" id="{01EEFFDD-9CBF-CBDE-A986-90E017AE0435}"/>
                  </a:ext>
                </a:extLst>
              </p:cNvPr>
              <p:cNvSpPr txBox="1"/>
              <p:nvPr/>
            </p:nvSpPr>
            <p:spPr>
              <a:xfrm>
                <a:off x="7850288" y="-1123980"/>
                <a:ext cx="1816608" cy="500961"/>
              </a:xfrm>
              <a:prstGeom prst="rect">
                <a:avLst/>
              </a:prstGeom>
              <a:noFill/>
            </p:spPr>
            <p:txBody>
              <a:bodyPr wrap="square" rtlCol="0">
                <a:spAutoFit/>
              </a:bodyPr>
              <a:lstStyle/>
              <a:p>
                <a:pPr algn="ctr"/>
                <a:r>
                  <a:rPr lang="fr-FR" dirty="0"/>
                  <a:t>Livraison sous conditions</a:t>
                </a:r>
              </a:p>
            </p:txBody>
          </p:sp>
        </p:grpSp>
      </p:grpSp>
      <p:grpSp>
        <p:nvGrpSpPr>
          <p:cNvPr id="72" name="Groupe 71">
            <a:extLst>
              <a:ext uri="{FF2B5EF4-FFF2-40B4-BE49-F238E27FC236}">
                <a16:creationId xmlns:a16="http://schemas.microsoft.com/office/drawing/2014/main" id="{77971CF3-86E7-E65C-8849-4F50035993A0}"/>
              </a:ext>
            </a:extLst>
          </p:cNvPr>
          <p:cNvGrpSpPr/>
          <p:nvPr/>
        </p:nvGrpSpPr>
        <p:grpSpPr>
          <a:xfrm>
            <a:off x="8686013" y="6046999"/>
            <a:ext cx="1763388" cy="1852033"/>
            <a:chOff x="11906105" y="-1116274"/>
            <a:chExt cx="1816608" cy="1435481"/>
          </a:xfrm>
        </p:grpSpPr>
        <p:pic>
          <p:nvPicPr>
            <p:cNvPr id="16" name="Graphique 15" descr="Scène de forêt avec un remplissage uni">
              <a:extLst>
                <a:ext uri="{FF2B5EF4-FFF2-40B4-BE49-F238E27FC236}">
                  <a16:creationId xmlns:a16="http://schemas.microsoft.com/office/drawing/2014/main" id="{A3FE2665-8BEF-1E3E-BB9D-6684B0F7ADE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2274297" y="-1116274"/>
              <a:ext cx="914400" cy="771009"/>
            </a:xfrm>
            <a:prstGeom prst="rect">
              <a:avLst/>
            </a:prstGeom>
          </p:spPr>
        </p:pic>
        <p:sp>
          <p:nvSpPr>
            <p:cNvPr id="73" name="ZoneTexte 72">
              <a:extLst>
                <a:ext uri="{FF2B5EF4-FFF2-40B4-BE49-F238E27FC236}">
                  <a16:creationId xmlns:a16="http://schemas.microsoft.com/office/drawing/2014/main" id="{FE15A740-BA2D-B9E2-2A29-2E3D6243AF01}"/>
                </a:ext>
              </a:extLst>
            </p:cNvPr>
            <p:cNvSpPr txBox="1"/>
            <p:nvPr/>
          </p:nvSpPr>
          <p:spPr>
            <a:xfrm>
              <a:off x="11906105" y="-396451"/>
              <a:ext cx="1816608" cy="715658"/>
            </a:xfrm>
            <a:prstGeom prst="rect">
              <a:avLst/>
            </a:prstGeom>
            <a:noFill/>
          </p:spPr>
          <p:txBody>
            <a:bodyPr wrap="square" rtlCol="0">
              <a:spAutoFit/>
            </a:bodyPr>
            <a:lstStyle/>
            <a:p>
              <a:pPr algn="ctr"/>
              <a:r>
                <a:rPr lang="fr-FR" dirty="0"/>
                <a:t>Ritualiser le recyclage, la consigne</a:t>
              </a:r>
            </a:p>
          </p:txBody>
        </p:sp>
      </p:grpSp>
      <p:grpSp>
        <p:nvGrpSpPr>
          <p:cNvPr id="125" name="Groupe 124">
            <a:extLst>
              <a:ext uri="{FF2B5EF4-FFF2-40B4-BE49-F238E27FC236}">
                <a16:creationId xmlns:a16="http://schemas.microsoft.com/office/drawing/2014/main" id="{253EEB9E-D346-99FA-85B3-7139E88FF79D}"/>
              </a:ext>
            </a:extLst>
          </p:cNvPr>
          <p:cNvGrpSpPr/>
          <p:nvPr/>
        </p:nvGrpSpPr>
        <p:grpSpPr>
          <a:xfrm>
            <a:off x="7786785" y="1940663"/>
            <a:ext cx="1997529" cy="3323547"/>
            <a:chOff x="4148523" y="1063054"/>
            <a:chExt cx="2057816" cy="2805936"/>
          </a:xfrm>
        </p:grpSpPr>
        <p:pic>
          <p:nvPicPr>
            <p:cNvPr id="83" name="Graphique 82" descr="Diable avec un remplissage uni">
              <a:extLst>
                <a:ext uri="{FF2B5EF4-FFF2-40B4-BE49-F238E27FC236}">
                  <a16:creationId xmlns:a16="http://schemas.microsoft.com/office/drawing/2014/main" id="{85A977C1-0639-4208-4BD2-BDE9B2ACF64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207088" y="1769045"/>
              <a:ext cx="914400" cy="914400"/>
            </a:xfrm>
            <a:prstGeom prst="rect">
              <a:avLst/>
            </a:prstGeom>
          </p:spPr>
        </p:pic>
        <p:grpSp>
          <p:nvGrpSpPr>
            <p:cNvPr id="84" name="Groupe 83">
              <a:extLst>
                <a:ext uri="{FF2B5EF4-FFF2-40B4-BE49-F238E27FC236}">
                  <a16:creationId xmlns:a16="http://schemas.microsoft.com/office/drawing/2014/main" id="{E1034464-83D2-E07E-2064-CA1220C4BFC7}"/>
                </a:ext>
              </a:extLst>
            </p:cNvPr>
            <p:cNvGrpSpPr/>
            <p:nvPr/>
          </p:nvGrpSpPr>
          <p:grpSpPr>
            <a:xfrm>
              <a:off x="4148523" y="1063054"/>
              <a:ext cx="2057816" cy="2805936"/>
              <a:chOff x="6729768" y="-1826658"/>
              <a:chExt cx="2057816" cy="2805936"/>
            </a:xfrm>
          </p:grpSpPr>
          <p:pic>
            <p:nvPicPr>
              <p:cNvPr id="77" name="Graphique 76" descr="Connexions avec un remplissage uni">
                <a:extLst>
                  <a:ext uri="{FF2B5EF4-FFF2-40B4-BE49-F238E27FC236}">
                    <a16:creationId xmlns:a16="http://schemas.microsoft.com/office/drawing/2014/main" id="{21912D3A-51FF-4C47-5F84-0C4D88A90D12}"/>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694846" y="-1096755"/>
                <a:ext cx="914400" cy="914400"/>
              </a:xfrm>
              <a:prstGeom prst="rect">
                <a:avLst/>
              </a:prstGeom>
            </p:spPr>
          </p:pic>
          <p:pic>
            <p:nvPicPr>
              <p:cNvPr id="79" name="Graphique 78" descr="Ville avec un remplissage uni">
                <a:extLst>
                  <a:ext uri="{FF2B5EF4-FFF2-40B4-BE49-F238E27FC236}">
                    <a16:creationId xmlns:a16="http://schemas.microsoft.com/office/drawing/2014/main" id="{F07E3C0C-CED6-4950-92D5-1090F24D956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6981614" y="-1716864"/>
                <a:ext cx="914400" cy="914400"/>
              </a:xfrm>
              <a:prstGeom prst="rect">
                <a:avLst/>
              </a:prstGeom>
            </p:spPr>
          </p:pic>
          <p:sp>
            <p:nvSpPr>
              <p:cNvPr id="85" name="ZoneTexte 84">
                <a:extLst>
                  <a:ext uri="{FF2B5EF4-FFF2-40B4-BE49-F238E27FC236}">
                    <a16:creationId xmlns:a16="http://schemas.microsoft.com/office/drawing/2014/main" id="{873D6555-266B-1CBF-4BE5-5E5B930FE7E5}"/>
                  </a:ext>
                </a:extLst>
              </p:cNvPr>
              <p:cNvSpPr txBox="1"/>
              <p:nvPr/>
            </p:nvSpPr>
            <p:spPr>
              <a:xfrm>
                <a:off x="6729768" y="-267970"/>
                <a:ext cx="2057816" cy="1247248"/>
              </a:xfrm>
              <a:prstGeom prst="rect">
                <a:avLst/>
              </a:prstGeom>
              <a:noFill/>
            </p:spPr>
            <p:txBody>
              <a:bodyPr wrap="square" rtlCol="0">
                <a:spAutoFit/>
              </a:bodyPr>
              <a:lstStyle/>
              <a:p>
                <a:pPr algn="ctr"/>
                <a:r>
                  <a:rPr lang="fr-FR" dirty="0"/>
                  <a:t>Positionnement des infrastructures de la logistique urbaine en ville</a:t>
                </a:r>
              </a:p>
            </p:txBody>
          </p:sp>
          <p:pic>
            <p:nvPicPr>
              <p:cNvPr id="86" name="Graphique 85" descr="Fourmi avec un remplissage uni">
                <a:extLst>
                  <a:ext uri="{FF2B5EF4-FFF2-40B4-BE49-F238E27FC236}">
                    <a16:creationId xmlns:a16="http://schemas.microsoft.com/office/drawing/2014/main" id="{894D72DE-9716-C3A4-6601-F488F283F6D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7765630" y="-1826658"/>
                <a:ext cx="914400" cy="914400"/>
              </a:xfrm>
              <a:prstGeom prst="rect">
                <a:avLst/>
              </a:prstGeom>
            </p:spPr>
          </p:pic>
        </p:grpSp>
      </p:grpSp>
      <p:grpSp>
        <p:nvGrpSpPr>
          <p:cNvPr id="89" name="Groupe 88">
            <a:extLst>
              <a:ext uri="{FF2B5EF4-FFF2-40B4-BE49-F238E27FC236}">
                <a16:creationId xmlns:a16="http://schemas.microsoft.com/office/drawing/2014/main" id="{FB50E369-FCA5-365E-FF4F-BD9EB889BF80}"/>
              </a:ext>
            </a:extLst>
          </p:cNvPr>
          <p:cNvGrpSpPr/>
          <p:nvPr/>
        </p:nvGrpSpPr>
        <p:grpSpPr>
          <a:xfrm>
            <a:off x="14277522" y="4606485"/>
            <a:ext cx="1763388" cy="1712306"/>
            <a:chOff x="12189381" y="-914400"/>
            <a:chExt cx="1816608" cy="1327181"/>
          </a:xfrm>
        </p:grpSpPr>
        <p:pic>
          <p:nvPicPr>
            <p:cNvPr id="22" name="Graphique 21" descr="Fourmi avec un remplissage uni">
              <a:extLst>
                <a:ext uri="{FF2B5EF4-FFF2-40B4-BE49-F238E27FC236}">
                  <a16:creationId xmlns:a16="http://schemas.microsoft.com/office/drawing/2014/main" id="{1DCEA438-6F3C-EFC7-C19A-D2D70045F02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668802" y="-914400"/>
              <a:ext cx="914400" cy="914400"/>
            </a:xfrm>
            <a:prstGeom prst="rect">
              <a:avLst/>
            </a:prstGeom>
          </p:spPr>
        </p:pic>
        <p:sp>
          <p:nvSpPr>
            <p:cNvPr id="90" name="ZoneTexte 89">
              <a:extLst>
                <a:ext uri="{FF2B5EF4-FFF2-40B4-BE49-F238E27FC236}">
                  <a16:creationId xmlns:a16="http://schemas.microsoft.com/office/drawing/2014/main" id="{25838E6B-9E2D-93A6-2079-29C36D7BCA78}"/>
                </a:ext>
              </a:extLst>
            </p:cNvPr>
            <p:cNvSpPr txBox="1"/>
            <p:nvPr/>
          </p:nvSpPr>
          <p:spPr>
            <a:xfrm>
              <a:off x="12189381" y="-88180"/>
              <a:ext cx="1816608" cy="500961"/>
            </a:xfrm>
            <a:prstGeom prst="rect">
              <a:avLst/>
            </a:prstGeom>
            <a:noFill/>
          </p:spPr>
          <p:txBody>
            <a:bodyPr wrap="square" rtlCol="0">
              <a:spAutoFit/>
            </a:bodyPr>
            <a:lstStyle/>
            <a:p>
              <a:pPr algn="ctr"/>
              <a:r>
                <a:rPr lang="fr-FR" dirty="0"/>
                <a:t>Optimisation des trajets</a:t>
              </a:r>
            </a:p>
          </p:txBody>
        </p:sp>
      </p:grpSp>
      <p:sp>
        <p:nvSpPr>
          <p:cNvPr id="92" name="ZoneTexte 91">
            <a:extLst>
              <a:ext uri="{FF2B5EF4-FFF2-40B4-BE49-F238E27FC236}">
                <a16:creationId xmlns:a16="http://schemas.microsoft.com/office/drawing/2014/main" id="{CBE1761B-C265-127B-4780-FA2816EB7198}"/>
              </a:ext>
            </a:extLst>
          </p:cNvPr>
          <p:cNvSpPr txBox="1"/>
          <p:nvPr/>
        </p:nvSpPr>
        <p:spPr>
          <a:xfrm>
            <a:off x="18930687" y="559718"/>
            <a:ext cx="2645499" cy="1477328"/>
          </a:xfrm>
          <a:prstGeom prst="rect">
            <a:avLst/>
          </a:prstGeom>
          <a:noFill/>
        </p:spPr>
        <p:txBody>
          <a:bodyPr wrap="square" rtlCol="0">
            <a:spAutoFit/>
          </a:bodyPr>
          <a:lstStyle/>
          <a:p>
            <a:pPr algn="ctr"/>
            <a:r>
              <a:rPr lang="fr-FR" dirty="0"/>
              <a:t>Urgence, Météo, taux de remplissage, 1 présentation du colis uniquement, retour payant</a:t>
            </a:r>
          </a:p>
        </p:txBody>
      </p:sp>
      <p:pic>
        <p:nvPicPr>
          <p:cNvPr id="93" name="Graphique 92" descr="Pissenlit avec un remplissage uni">
            <a:extLst>
              <a:ext uri="{FF2B5EF4-FFF2-40B4-BE49-F238E27FC236}">
                <a16:creationId xmlns:a16="http://schemas.microsoft.com/office/drawing/2014/main" id="{266D0177-3AA5-3779-8139-492B21B67B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944332" y="13460780"/>
            <a:ext cx="1179743" cy="1179743"/>
          </a:xfrm>
          <a:prstGeom prst="rect">
            <a:avLst/>
          </a:prstGeom>
        </p:spPr>
      </p:pic>
      <p:grpSp>
        <p:nvGrpSpPr>
          <p:cNvPr id="1053" name="Groupe 1052">
            <a:extLst>
              <a:ext uri="{FF2B5EF4-FFF2-40B4-BE49-F238E27FC236}">
                <a16:creationId xmlns:a16="http://schemas.microsoft.com/office/drawing/2014/main" id="{4AF4B86D-1B52-EA48-CBB3-53C997B6E199}"/>
              </a:ext>
            </a:extLst>
          </p:cNvPr>
          <p:cNvGrpSpPr/>
          <p:nvPr/>
        </p:nvGrpSpPr>
        <p:grpSpPr>
          <a:xfrm>
            <a:off x="9925342" y="182273"/>
            <a:ext cx="2637944" cy="1179743"/>
            <a:chOff x="7406030" y="211400"/>
            <a:chExt cx="1758629" cy="786495"/>
          </a:xfrm>
        </p:grpSpPr>
        <p:pic>
          <p:nvPicPr>
            <p:cNvPr id="94" name="Graphique 93" descr="Microbe avec un remplissage uni">
              <a:extLst>
                <a:ext uri="{FF2B5EF4-FFF2-40B4-BE49-F238E27FC236}">
                  <a16:creationId xmlns:a16="http://schemas.microsoft.com/office/drawing/2014/main" id="{831A6728-904F-F98F-0EFD-8086EC5FF134}"/>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406030" y="211400"/>
              <a:ext cx="786495" cy="786495"/>
            </a:xfrm>
            <a:prstGeom prst="rect">
              <a:avLst/>
            </a:prstGeom>
          </p:spPr>
        </p:pic>
        <p:sp>
          <p:nvSpPr>
            <p:cNvPr id="96" name="ZoneTexte 95">
              <a:extLst>
                <a:ext uri="{FF2B5EF4-FFF2-40B4-BE49-F238E27FC236}">
                  <a16:creationId xmlns:a16="http://schemas.microsoft.com/office/drawing/2014/main" id="{B6D62CE6-0484-84A2-4950-C9A2C0666F34}"/>
                </a:ext>
              </a:extLst>
            </p:cNvPr>
            <p:cNvSpPr txBox="1"/>
            <p:nvPr/>
          </p:nvSpPr>
          <p:spPr>
            <a:xfrm>
              <a:off x="7989067" y="594041"/>
              <a:ext cx="1175592" cy="246221"/>
            </a:xfrm>
            <a:prstGeom prst="rect">
              <a:avLst/>
            </a:prstGeom>
            <a:noFill/>
          </p:spPr>
          <p:txBody>
            <a:bodyPr wrap="square" rtlCol="0">
              <a:spAutoFit/>
            </a:bodyPr>
            <a:lstStyle/>
            <a:p>
              <a:pPr algn="ctr"/>
              <a:r>
                <a:rPr lang="fr-FR" dirty="0"/>
                <a:t>Coévolution</a:t>
              </a:r>
            </a:p>
          </p:txBody>
        </p:sp>
      </p:grpSp>
      <p:grpSp>
        <p:nvGrpSpPr>
          <p:cNvPr id="95" name="Groupe 94">
            <a:extLst>
              <a:ext uri="{FF2B5EF4-FFF2-40B4-BE49-F238E27FC236}">
                <a16:creationId xmlns:a16="http://schemas.microsoft.com/office/drawing/2014/main" id="{6716F71A-84A6-ECF6-42F5-E62E3EB44AA5}"/>
              </a:ext>
            </a:extLst>
          </p:cNvPr>
          <p:cNvGrpSpPr/>
          <p:nvPr/>
        </p:nvGrpSpPr>
        <p:grpSpPr>
          <a:xfrm>
            <a:off x="495836" y="8093204"/>
            <a:ext cx="2662982" cy="1788791"/>
            <a:chOff x="-1197499" y="6400843"/>
            <a:chExt cx="2743352" cy="1386463"/>
          </a:xfrm>
        </p:grpSpPr>
        <p:pic>
          <p:nvPicPr>
            <p:cNvPr id="28" name="Graphique 27" descr="Corail avec un remplissage uni">
              <a:extLst>
                <a:ext uri="{FF2B5EF4-FFF2-40B4-BE49-F238E27FC236}">
                  <a16:creationId xmlns:a16="http://schemas.microsoft.com/office/drawing/2014/main" id="{C4B81845-9309-F210-BD60-9D42A8067A7B}"/>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200246" y="6400843"/>
              <a:ext cx="914400" cy="914401"/>
            </a:xfrm>
            <a:prstGeom prst="rect">
              <a:avLst/>
            </a:prstGeom>
          </p:spPr>
        </p:pic>
        <p:pic>
          <p:nvPicPr>
            <p:cNvPr id="30" name="Graphique 29" descr="Poisson clown avec un remplissage uni">
              <a:extLst>
                <a:ext uri="{FF2B5EF4-FFF2-40B4-BE49-F238E27FC236}">
                  <a16:creationId xmlns:a16="http://schemas.microsoft.com/office/drawing/2014/main" id="{63DA5D08-59FA-814C-5DBA-8F1878D73178}"/>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778362" y="6525938"/>
              <a:ext cx="914400" cy="914401"/>
            </a:xfrm>
            <a:prstGeom prst="rect">
              <a:avLst/>
            </a:prstGeom>
          </p:spPr>
        </p:pic>
        <p:sp>
          <p:nvSpPr>
            <p:cNvPr id="97" name="ZoneTexte 96">
              <a:extLst>
                <a:ext uri="{FF2B5EF4-FFF2-40B4-BE49-F238E27FC236}">
                  <a16:creationId xmlns:a16="http://schemas.microsoft.com/office/drawing/2014/main" id="{597768B7-308A-7844-170E-B6CBC0C59519}"/>
                </a:ext>
              </a:extLst>
            </p:cNvPr>
            <p:cNvSpPr txBox="1"/>
            <p:nvPr/>
          </p:nvSpPr>
          <p:spPr>
            <a:xfrm>
              <a:off x="-1197499" y="7286345"/>
              <a:ext cx="2743352" cy="500961"/>
            </a:xfrm>
            <a:prstGeom prst="rect">
              <a:avLst/>
            </a:prstGeom>
            <a:noFill/>
          </p:spPr>
          <p:txBody>
            <a:bodyPr wrap="square" rtlCol="0">
              <a:spAutoFit/>
            </a:bodyPr>
            <a:lstStyle/>
            <a:p>
              <a:pPr algn="ctr"/>
              <a:r>
                <a:rPr lang="fr-FR" dirty="0"/>
                <a:t>Service gagnant-gagnant (co-voiturage de colis)</a:t>
              </a:r>
            </a:p>
          </p:txBody>
        </p:sp>
      </p:grpSp>
      <p:grpSp>
        <p:nvGrpSpPr>
          <p:cNvPr id="100" name="Groupe 99">
            <a:extLst>
              <a:ext uri="{FF2B5EF4-FFF2-40B4-BE49-F238E27FC236}">
                <a16:creationId xmlns:a16="http://schemas.microsoft.com/office/drawing/2014/main" id="{ECB8A641-50D2-5DB7-8F49-0CA4DE28DBB9}"/>
              </a:ext>
            </a:extLst>
          </p:cNvPr>
          <p:cNvGrpSpPr/>
          <p:nvPr/>
        </p:nvGrpSpPr>
        <p:grpSpPr>
          <a:xfrm>
            <a:off x="5915636" y="6126090"/>
            <a:ext cx="2053988" cy="2507493"/>
            <a:chOff x="3980022" y="6134513"/>
            <a:chExt cx="2115977" cy="1943518"/>
          </a:xfrm>
        </p:grpSpPr>
        <p:pic>
          <p:nvPicPr>
            <p:cNvPr id="99" name="Graphique 98" descr="Microbe avec un remplissage uni">
              <a:extLst>
                <a:ext uri="{FF2B5EF4-FFF2-40B4-BE49-F238E27FC236}">
                  <a16:creationId xmlns:a16="http://schemas.microsoft.com/office/drawing/2014/main" id="{ED8A82FF-E6B5-81CE-C473-D748C23042BB}"/>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543178" y="6134513"/>
              <a:ext cx="914400" cy="914400"/>
            </a:xfrm>
            <a:prstGeom prst="rect">
              <a:avLst/>
            </a:prstGeom>
          </p:spPr>
        </p:pic>
        <p:sp>
          <p:nvSpPr>
            <p:cNvPr id="101" name="ZoneTexte 100">
              <a:extLst>
                <a:ext uri="{FF2B5EF4-FFF2-40B4-BE49-F238E27FC236}">
                  <a16:creationId xmlns:a16="http://schemas.microsoft.com/office/drawing/2014/main" id="{FB9057B8-745D-9373-F6F5-65D5BD095C07}"/>
                </a:ext>
              </a:extLst>
            </p:cNvPr>
            <p:cNvSpPr txBox="1"/>
            <p:nvPr/>
          </p:nvSpPr>
          <p:spPr>
            <a:xfrm>
              <a:off x="3980022" y="6932977"/>
              <a:ext cx="2115977" cy="1145054"/>
            </a:xfrm>
            <a:prstGeom prst="rect">
              <a:avLst/>
            </a:prstGeom>
            <a:noFill/>
          </p:spPr>
          <p:txBody>
            <a:bodyPr wrap="square" rtlCol="0">
              <a:spAutoFit/>
            </a:bodyPr>
            <a:lstStyle/>
            <a:p>
              <a:pPr algn="ctr"/>
              <a:r>
                <a:rPr lang="fr-FR" dirty="0"/>
                <a:t>Service de livraison modulable (pour massification des commandes)</a:t>
              </a:r>
            </a:p>
          </p:txBody>
        </p:sp>
      </p:grpSp>
      <p:grpSp>
        <p:nvGrpSpPr>
          <p:cNvPr id="112" name="Groupe 111">
            <a:extLst>
              <a:ext uri="{FF2B5EF4-FFF2-40B4-BE49-F238E27FC236}">
                <a16:creationId xmlns:a16="http://schemas.microsoft.com/office/drawing/2014/main" id="{783BE42F-420C-B29B-1708-B8317D4257F5}"/>
              </a:ext>
            </a:extLst>
          </p:cNvPr>
          <p:cNvGrpSpPr/>
          <p:nvPr/>
        </p:nvGrpSpPr>
        <p:grpSpPr>
          <a:xfrm>
            <a:off x="3225494" y="6850101"/>
            <a:ext cx="2515007" cy="2736598"/>
            <a:chOff x="-959435" y="8595437"/>
            <a:chExt cx="2590910" cy="2121095"/>
          </a:xfrm>
        </p:grpSpPr>
        <p:pic>
          <p:nvPicPr>
            <p:cNvPr id="103" name="Graphique 102" descr="Bus avec un remplissage uni">
              <a:extLst>
                <a:ext uri="{FF2B5EF4-FFF2-40B4-BE49-F238E27FC236}">
                  <a16:creationId xmlns:a16="http://schemas.microsoft.com/office/drawing/2014/main" id="{2845A582-3DDE-5657-0FCE-584F9356CEFE}"/>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64999" y="8595437"/>
              <a:ext cx="888877" cy="888877"/>
            </a:xfrm>
            <a:prstGeom prst="rect">
              <a:avLst/>
            </a:prstGeom>
          </p:spPr>
        </p:pic>
        <p:pic>
          <p:nvPicPr>
            <p:cNvPr id="105" name="Graphique 104" descr="Tramway avec un remplissage uni">
              <a:extLst>
                <a:ext uri="{FF2B5EF4-FFF2-40B4-BE49-F238E27FC236}">
                  <a16:creationId xmlns:a16="http://schemas.microsoft.com/office/drawing/2014/main" id="{2E8109CB-9A3A-483F-C676-22CACC34AE04}"/>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342496" y="8597820"/>
              <a:ext cx="731283" cy="731283"/>
            </a:xfrm>
            <a:prstGeom prst="rect">
              <a:avLst/>
            </a:prstGeom>
          </p:spPr>
        </p:pic>
        <p:pic>
          <p:nvPicPr>
            <p:cNvPr id="107" name="Graphique 106" descr="Taxi avec un remplissage uni">
              <a:extLst>
                <a:ext uri="{FF2B5EF4-FFF2-40B4-BE49-F238E27FC236}">
                  <a16:creationId xmlns:a16="http://schemas.microsoft.com/office/drawing/2014/main" id="{6431B9E9-4DAA-259D-32D8-B053EE38A42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a:off x="724867" y="9402338"/>
              <a:ext cx="626874" cy="626874"/>
            </a:xfrm>
            <a:prstGeom prst="rect">
              <a:avLst/>
            </a:prstGeom>
          </p:spPr>
        </p:pic>
        <p:pic>
          <p:nvPicPr>
            <p:cNvPr id="109" name="Graphique 108" descr="Cyclisme avec un remplissage uni">
              <a:extLst>
                <a:ext uri="{FF2B5EF4-FFF2-40B4-BE49-F238E27FC236}">
                  <a16:creationId xmlns:a16="http://schemas.microsoft.com/office/drawing/2014/main" id="{72AC31D6-6E05-2732-F381-C56F31CE3EB7}"/>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183148" y="9366210"/>
              <a:ext cx="597600" cy="597600"/>
            </a:xfrm>
            <a:prstGeom prst="rect">
              <a:avLst/>
            </a:prstGeom>
          </p:spPr>
        </p:pic>
        <p:pic>
          <p:nvPicPr>
            <p:cNvPr id="111" name="Graphique 110" descr="Voiture électrique avec un remplissage uni">
              <a:extLst>
                <a:ext uri="{FF2B5EF4-FFF2-40B4-BE49-F238E27FC236}">
                  <a16:creationId xmlns:a16="http://schemas.microsoft.com/office/drawing/2014/main" id="{8EFD9ED3-458C-A0BD-ABEC-1D8E95678BBB}"/>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734447" y="9219090"/>
              <a:ext cx="914400" cy="914400"/>
            </a:xfrm>
            <a:prstGeom prst="rect">
              <a:avLst/>
            </a:prstGeom>
          </p:spPr>
        </p:pic>
        <p:pic>
          <p:nvPicPr>
            <p:cNvPr id="1028" name="Picture 4">
              <a:extLst>
                <a:ext uri="{FF2B5EF4-FFF2-40B4-BE49-F238E27FC236}">
                  <a16:creationId xmlns:a16="http://schemas.microsoft.com/office/drawing/2014/main" id="{27E5D789-7D8E-D4E5-073B-ED0630EA7D7F}"/>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59435" y="8605755"/>
              <a:ext cx="658914" cy="658914"/>
            </a:xfrm>
            <a:prstGeom prst="rect">
              <a:avLst/>
            </a:prstGeom>
            <a:noFill/>
            <a:extLst>
              <a:ext uri="{909E8E84-426E-40DD-AFC4-6F175D3DCCD1}">
                <a14:hiddenFill xmlns:a14="http://schemas.microsoft.com/office/drawing/2010/main">
                  <a:solidFill>
                    <a:srgbClr val="FFFFFF"/>
                  </a:solidFill>
                </a14:hiddenFill>
              </a:ext>
            </a:extLst>
          </p:spPr>
        </p:pic>
        <p:sp>
          <p:nvSpPr>
            <p:cNvPr id="114" name="ZoneTexte 113">
              <a:extLst>
                <a:ext uri="{FF2B5EF4-FFF2-40B4-BE49-F238E27FC236}">
                  <a16:creationId xmlns:a16="http://schemas.microsoft.com/office/drawing/2014/main" id="{E09DBA8A-90FD-6DA2-3179-637816FDE34A}"/>
                </a:ext>
              </a:extLst>
            </p:cNvPr>
            <p:cNvSpPr txBox="1"/>
            <p:nvPr/>
          </p:nvSpPr>
          <p:spPr>
            <a:xfrm>
              <a:off x="-948586" y="10000873"/>
              <a:ext cx="2580061" cy="715659"/>
            </a:xfrm>
            <a:prstGeom prst="rect">
              <a:avLst/>
            </a:prstGeom>
            <a:noFill/>
          </p:spPr>
          <p:txBody>
            <a:bodyPr wrap="square" rtlCol="0">
              <a:spAutoFit/>
            </a:bodyPr>
            <a:lstStyle/>
            <a:p>
              <a:pPr algn="ctr"/>
              <a:r>
                <a:rPr lang="fr-FR" dirty="0"/>
                <a:t>Utiliser les capacités de transport existantes (biens/personnes)</a:t>
              </a:r>
            </a:p>
          </p:txBody>
        </p:sp>
      </p:grpSp>
      <p:grpSp>
        <p:nvGrpSpPr>
          <p:cNvPr id="1027" name="Groupe 1026">
            <a:extLst>
              <a:ext uri="{FF2B5EF4-FFF2-40B4-BE49-F238E27FC236}">
                <a16:creationId xmlns:a16="http://schemas.microsoft.com/office/drawing/2014/main" id="{C3D4EE53-C0D8-D0E9-6D1D-9EC25A212E18}"/>
              </a:ext>
            </a:extLst>
          </p:cNvPr>
          <p:cNvGrpSpPr/>
          <p:nvPr/>
        </p:nvGrpSpPr>
        <p:grpSpPr>
          <a:xfrm>
            <a:off x="5899256" y="3955489"/>
            <a:ext cx="1763388" cy="1736858"/>
            <a:chOff x="6108646" y="1140900"/>
            <a:chExt cx="1816608" cy="1346211"/>
          </a:xfrm>
        </p:grpSpPr>
        <p:pic>
          <p:nvPicPr>
            <p:cNvPr id="38" name="Graphique 37" descr="Ruche avec un remplissage uni">
              <a:extLst>
                <a:ext uri="{FF2B5EF4-FFF2-40B4-BE49-F238E27FC236}">
                  <a16:creationId xmlns:a16="http://schemas.microsoft.com/office/drawing/2014/main" id="{251048F8-03D5-B93B-211E-8B18C9C608C6}"/>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6519550" y="1140900"/>
              <a:ext cx="914400" cy="914400"/>
            </a:xfrm>
            <a:prstGeom prst="rect">
              <a:avLst/>
            </a:prstGeom>
          </p:spPr>
        </p:pic>
        <p:sp>
          <p:nvSpPr>
            <p:cNvPr id="116" name="ZoneTexte 115">
              <a:extLst>
                <a:ext uri="{FF2B5EF4-FFF2-40B4-BE49-F238E27FC236}">
                  <a16:creationId xmlns:a16="http://schemas.microsoft.com/office/drawing/2014/main" id="{23902839-B40F-2A0F-4CB8-D27D56F70142}"/>
                </a:ext>
              </a:extLst>
            </p:cNvPr>
            <p:cNvSpPr txBox="1"/>
            <p:nvPr/>
          </p:nvSpPr>
          <p:spPr>
            <a:xfrm>
              <a:off x="6108646" y="1986150"/>
              <a:ext cx="1816608" cy="500961"/>
            </a:xfrm>
            <a:prstGeom prst="rect">
              <a:avLst/>
            </a:prstGeom>
            <a:noFill/>
          </p:spPr>
          <p:txBody>
            <a:bodyPr wrap="square" rtlCol="0">
              <a:spAutoFit/>
            </a:bodyPr>
            <a:lstStyle/>
            <a:p>
              <a:pPr algn="ctr"/>
              <a:r>
                <a:rPr lang="fr-FR" dirty="0"/>
                <a:t>Plate-forme </a:t>
              </a:r>
              <a:br>
                <a:rPr lang="fr-FR" dirty="0"/>
              </a:br>
              <a:r>
                <a:rPr lang="fr-FR" dirty="0"/>
                <a:t>multi fonctions</a:t>
              </a:r>
            </a:p>
          </p:txBody>
        </p:sp>
      </p:grpSp>
      <p:grpSp>
        <p:nvGrpSpPr>
          <p:cNvPr id="1025" name="Groupe 1024">
            <a:extLst>
              <a:ext uri="{FF2B5EF4-FFF2-40B4-BE49-F238E27FC236}">
                <a16:creationId xmlns:a16="http://schemas.microsoft.com/office/drawing/2014/main" id="{6B0ECCDD-FB0B-05A4-0602-F3674D325B68}"/>
              </a:ext>
            </a:extLst>
          </p:cNvPr>
          <p:cNvGrpSpPr/>
          <p:nvPr/>
        </p:nvGrpSpPr>
        <p:grpSpPr>
          <a:xfrm>
            <a:off x="5017128" y="2212097"/>
            <a:ext cx="1763388" cy="1530306"/>
            <a:chOff x="2662232" y="1598419"/>
            <a:chExt cx="1816608" cy="1186116"/>
          </a:xfrm>
        </p:grpSpPr>
        <p:pic>
          <p:nvPicPr>
            <p:cNvPr id="58" name="Graphique 57" descr="Corail avec un remplissage uni">
              <a:extLst>
                <a:ext uri="{FF2B5EF4-FFF2-40B4-BE49-F238E27FC236}">
                  <a16:creationId xmlns:a16="http://schemas.microsoft.com/office/drawing/2014/main" id="{BD6F1EA0-5ACB-8B58-E1B2-56BF7EBACA6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4916" y="1598419"/>
              <a:ext cx="914400" cy="729055"/>
            </a:xfrm>
            <a:prstGeom prst="rect">
              <a:avLst/>
            </a:prstGeom>
          </p:spPr>
        </p:pic>
        <p:sp>
          <p:nvSpPr>
            <p:cNvPr id="117" name="ZoneTexte 116">
              <a:extLst>
                <a:ext uri="{FF2B5EF4-FFF2-40B4-BE49-F238E27FC236}">
                  <a16:creationId xmlns:a16="http://schemas.microsoft.com/office/drawing/2014/main" id="{F8BBE089-AEEC-72FF-9BB9-7C3FB7534796}"/>
                </a:ext>
              </a:extLst>
            </p:cNvPr>
            <p:cNvSpPr txBox="1"/>
            <p:nvPr/>
          </p:nvSpPr>
          <p:spPr>
            <a:xfrm>
              <a:off x="2662232" y="2283574"/>
              <a:ext cx="1816608" cy="500961"/>
            </a:xfrm>
            <a:prstGeom prst="rect">
              <a:avLst/>
            </a:prstGeom>
            <a:noFill/>
          </p:spPr>
          <p:txBody>
            <a:bodyPr wrap="square" rtlCol="0">
              <a:spAutoFit/>
            </a:bodyPr>
            <a:lstStyle/>
            <a:p>
              <a:pPr algn="ctr"/>
              <a:r>
                <a:rPr lang="fr-FR" dirty="0"/>
                <a:t>Plate-forme </a:t>
              </a:r>
              <a:br>
                <a:rPr lang="fr-FR" dirty="0"/>
              </a:br>
              <a:r>
                <a:rPr lang="fr-FR" dirty="0"/>
                <a:t>multi acteurs</a:t>
              </a:r>
            </a:p>
          </p:txBody>
        </p:sp>
      </p:grpSp>
      <p:grpSp>
        <p:nvGrpSpPr>
          <p:cNvPr id="113" name="Groupe 112">
            <a:extLst>
              <a:ext uri="{FF2B5EF4-FFF2-40B4-BE49-F238E27FC236}">
                <a16:creationId xmlns:a16="http://schemas.microsoft.com/office/drawing/2014/main" id="{72DC378B-E23E-9188-78DA-6D323E2DF3F4}"/>
              </a:ext>
            </a:extLst>
          </p:cNvPr>
          <p:cNvGrpSpPr/>
          <p:nvPr/>
        </p:nvGrpSpPr>
        <p:grpSpPr>
          <a:xfrm>
            <a:off x="2309339" y="58023"/>
            <a:ext cx="2707790" cy="1918721"/>
            <a:chOff x="-3934179" y="1889784"/>
            <a:chExt cx="2789512" cy="1627569"/>
          </a:xfrm>
        </p:grpSpPr>
        <p:pic>
          <p:nvPicPr>
            <p:cNvPr id="40" name="Graphique 39" descr="Feuille avec un remplissage uni">
              <a:extLst>
                <a:ext uri="{FF2B5EF4-FFF2-40B4-BE49-F238E27FC236}">
                  <a16:creationId xmlns:a16="http://schemas.microsoft.com/office/drawing/2014/main" id="{4DB930E8-8512-376C-C9B2-7932B5E828DB}"/>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2689360" y="1889784"/>
              <a:ext cx="633261" cy="633261"/>
            </a:xfrm>
            <a:prstGeom prst="rect">
              <a:avLst/>
            </a:prstGeom>
          </p:spPr>
        </p:pic>
        <p:pic>
          <p:nvPicPr>
            <p:cNvPr id="42" name="Graphique 41" descr="Fourmi avec un remplissage uni">
              <a:extLst>
                <a:ext uri="{FF2B5EF4-FFF2-40B4-BE49-F238E27FC236}">
                  <a16:creationId xmlns:a16="http://schemas.microsoft.com/office/drawing/2014/main" id="{84B5A301-AB54-17C4-B55E-E704B5420A66}"/>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165336" y="2141987"/>
              <a:ext cx="914400" cy="914400"/>
            </a:xfrm>
            <a:prstGeom prst="rect">
              <a:avLst/>
            </a:prstGeom>
          </p:spPr>
        </p:pic>
        <p:sp>
          <p:nvSpPr>
            <p:cNvPr id="118" name="ZoneTexte 117">
              <a:extLst>
                <a:ext uri="{FF2B5EF4-FFF2-40B4-BE49-F238E27FC236}">
                  <a16:creationId xmlns:a16="http://schemas.microsoft.com/office/drawing/2014/main" id="{4BA64028-59B3-065D-939B-127CB60D467C}"/>
                </a:ext>
              </a:extLst>
            </p:cNvPr>
            <p:cNvSpPr txBox="1"/>
            <p:nvPr/>
          </p:nvSpPr>
          <p:spPr>
            <a:xfrm>
              <a:off x="-3934179" y="2969098"/>
              <a:ext cx="2789512" cy="548255"/>
            </a:xfrm>
            <a:prstGeom prst="rect">
              <a:avLst/>
            </a:prstGeom>
            <a:noFill/>
          </p:spPr>
          <p:txBody>
            <a:bodyPr wrap="square" rtlCol="0">
              <a:spAutoFit/>
            </a:bodyPr>
            <a:lstStyle/>
            <a:p>
              <a:pPr algn="ctr"/>
              <a:r>
                <a:rPr lang="fr-FR" dirty="0"/>
                <a:t>Coopération, Symbiose, Mutualisme</a:t>
              </a:r>
            </a:p>
          </p:txBody>
        </p:sp>
        <p:pic>
          <p:nvPicPr>
            <p:cNvPr id="119" name="Graphique 118" descr="Champignon avec un remplissage uni">
              <a:extLst>
                <a:ext uri="{FF2B5EF4-FFF2-40B4-BE49-F238E27FC236}">
                  <a16:creationId xmlns:a16="http://schemas.microsoft.com/office/drawing/2014/main" id="{C98833A0-757C-5188-66A1-4C54039C4427}"/>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2505616" y="2217457"/>
              <a:ext cx="914400" cy="914400"/>
            </a:xfrm>
            <a:prstGeom prst="rect">
              <a:avLst/>
            </a:prstGeom>
          </p:spPr>
        </p:pic>
      </p:grpSp>
      <p:grpSp>
        <p:nvGrpSpPr>
          <p:cNvPr id="115" name="Groupe 114">
            <a:extLst>
              <a:ext uri="{FF2B5EF4-FFF2-40B4-BE49-F238E27FC236}">
                <a16:creationId xmlns:a16="http://schemas.microsoft.com/office/drawing/2014/main" id="{CFBB5532-20D6-E4D0-AAE6-524B4018E0F9}"/>
              </a:ext>
            </a:extLst>
          </p:cNvPr>
          <p:cNvGrpSpPr/>
          <p:nvPr/>
        </p:nvGrpSpPr>
        <p:grpSpPr>
          <a:xfrm>
            <a:off x="11901695" y="3464049"/>
            <a:ext cx="1763388" cy="2262031"/>
            <a:chOff x="1282764" y="1937101"/>
            <a:chExt cx="1816608" cy="1753265"/>
          </a:xfrm>
        </p:grpSpPr>
        <p:pic>
          <p:nvPicPr>
            <p:cNvPr id="44" name="Graphique 43" descr="Feuille d’érable contour">
              <a:extLst>
                <a:ext uri="{FF2B5EF4-FFF2-40B4-BE49-F238E27FC236}">
                  <a16:creationId xmlns:a16="http://schemas.microsoft.com/office/drawing/2014/main" id="{E1E0D1C9-58F4-BCC7-A0B3-C40BC4690897}"/>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792710" y="1937101"/>
              <a:ext cx="914400" cy="914400"/>
            </a:xfrm>
            <a:prstGeom prst="rect">
              <a:avLst/>
            </a:prstGeom>
          </p:spPr>
        </p:pic>
        <p:sp>
          <p:nvSpPr>
            <p:cNvPr id="122" name="ZoneTexte 121">
              <a:extLst>
                <a:ext uri="{FF2B5EF4-FFF2-40B4-BE49-F238E27FC236}">
                  <a16:creationId xmlns:a16="http://schemas.microsoft.com/office/drawing/2014/main" id="{85447AEB-E926-B6BB-ABBF-3867D3AC9C94}"/>
                </a:ext>
              </a:extLst>
            </p:cNvPr>
            <p:cNvSpPr txBox="1"/>
            <p:nvPr/>
          </p:nvSpPr>
          <p:spPr>
            <a:xfrm>
              <a:off x="1282764" y="2760010"/>
              <a:ext cx="1816608" cy="930356"/>
            </a:xfrm>
            <a:prstGeom prst="rect">
              <a:avLst/>
            </a:prstGeom>
            <a:noFill/>
          </p:spPr>
          <p:txBody>
            <a:bodyPr wrap="square" rtlCol="0">
              <a:spAutoFit/>
            </a:bodyPr>
            <a:lstStyle/>
            <a:p>
              <a:pPr algn="ctr"/>
              <a:r>
                <a:rPr lang="fr-FR" dirty="0"/>
                <a:t>Zone de livraison avec 1 seul transporteur</a:t>
              </a:r>
            </a:p>
          </p:txBody>
        </p:sp>
      </p:grpSp>
      <p:grpSp>
        <p:nvGrpSpPr>
          <p:cNvPr id="124" name="Groupe 123">
            <a:extLst>
              <a:ext uri="{FF2B5EF4-FFF2-40B4-BE49-F238E27FC236}">
                <a16:creationId xmlns:a16="http://schemas.microsoft.com/office/drawing/2014/main" id="{61F8E237-9E2A-8DBF-E771-3350BCEADEB0}"/>
              </a:ext>
            </a:extLst>
          </p:cNvPr>
          <p:cNvGrpSpPr/>
          <p:nvPr/>
        </p:nvGrpSpPr>
        <p:grpSpPr>
          <a:xfrm>
            <a:off x="12716556" y="7831447"/>
            <a:ext cx="1763388" cy="1367160"/>
            <a:chOff x="8754500" y="6044569"/>
            <a:chExt cx="1816608" cy="1059665"/>
          </a:xfrm>
        </p:grpSpPr>
        <p:pic>
          <p:nvPicPr>
            <p:cNvPr id="126" name="Graphique 125" descr="Fourmi avec un remplissage uni">
              <a:extLst>
                <a:ext uri="{FF2B5EF4-FFF2-40B4-BE49-F238E27FC236}">
                  <a16:creationId xmlns:a16="http://schemas.microsoft.com/office/drawing/2014/main" id="{CB420273-1B74-050E-D5F9-741DFF3F221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9205604" y="6044569"/>
              <a:ext cx="914400" cy="914400"/>
            </a:xfrm>
            <a:prstGeom prst="rect">
              <a:avLst/>
            </a:prstGeom>
          </p:spPr>
        </p:pic>
        <p:sp>
          <p:nvSpPr>
            <p:cNvPr id="127" name="ZoneTexte 126">
              <a:extLst>
                <a:ext uri="{FF2B5EF4-FFF2-40B4-BE49-F238E27FC236}">
                  <a16:creationId xmlns:a16="http://schemas.microsoft.com/office/drawing/2014/main" id="{EE884517-AF55-8FD1-1A81-32ECEAA92BB3}"/>
                </a:ext>
              </a:extLst>
            </p:cNvPr>
            <p:cNvSpPr txBox="1"/>
            <p:nvPr/>
          </p:nvSpPr>
          <p:spPr>
            <a:xfrm>
              <a:off x="8754500" y="6817970"/>
              <a:ext cx="1816608" cy="286264"/>
            </a:xfrm>
            <a:prstGeom prst="rect">
              <a:avLst/>
            </a:prstGeom>
            <a:noFill/>
          </p:spPr>
          <p:txBody>
            <a:bodyPr wrap="square" rtlCol="0">
              <a:spAutoFit/>
            </a:bodyPr>
            <a:lstStyle/>
            <a:p>
              <a:pPr algn="ctr"/>
              <a:r>
                <a:rPr lang="fr-FR" dirty="0"/>
                <a:t>Exosquelette</a:t>
              </a:r>
            </a:p>
          </p:txBody>
        </p:sp>
      </p:grpSp>
      <p:grpSp>
        <p:nvGrpSpPr>
          <p:cNvPr id="1024" name="Groupe 1023">
            <a:extLst>
              <a:ext uri="{FF2B5EF4-FFF2-40B4-BE49-F238E27FC236}">
                <a16:creationId xmlns:a16="http://schemas.microsoft.com/office/drawing/2014/main" id="{5525BD94-4B96-0DF7-59B3-D900DF622A83}"/>
              </a:ext>
            </a:extLst>
          </p:cNvPr>
          <p:cNvGrpSpPr/>
          <p:nvPr/>
        </p:nvGrpSpPr>
        <p:grpSpPr>
          <a:xfrm>
            <a:off x="13870986" y="2612575"/>
            <a:ext cx="1763388" cy="2027073"/>
            <a:chOff x="2896350" y="-1716864"/>
            <a:chExt cx="1816608" cy="1571153"/>
          </a:xfrm>
        </p:grpSpPr>
        <p:pic>
          <p:nvPicPr>
            <p:cNvPr id="18" name="Graphique 17" descr="Arbre avec racines avec un remplissage uni">
              <a:extLst>
                <a:ext uri="{FF2B5EF4-FFF2-40B4-BE49-F238E27FC236}">
                  <a16:creationId xmlns:a16="http://schemas.microsoft.com/office/drawing/2014/main" id="{8330ECD4-7B6A-F001-3B91-7203AEDCC828}"/>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3133345" y="-1716864"/>
              <a:ext cx="914400" cy="914400"/>
            </a:xfrm>
            <a:prstGeom prst="rect">
              <a:avLst/>
            </a:prstGeom>
          </p:spPr>
        </p:pic>
        <p:pic>
          <p:nvPicPr>
            <p:cNvPr id="20" name="Graphique 19" descr="Champignon avec un remplissage uni">
              <a:extLst>
                <a:ext uri="{FF2B5EF4-FFF2-40B4-BE49-F238E27FC236}">
                  <a16:creationId xmlns:a16="http://schemas.microsoft.com/office/drawing/2014/main" id="{D7000014-E344-2384-11CC-A519188DB421}"/>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894289" y="-1181733"/>
              <a:ext cx="650655" cy="650655"/>
            </a:xfrm>
            <a:prstGeom prst="rect">
              <a:avLst/>
            </a:prstGeom>
          </p:spPr>
        </p:pic>
        <p:pic>
          <p:nvPicPr>
            <p:cNvPr id="123" name="Graphique 122" descr="Informations avec un remplissage uni">
              <a:extLst>
                <a:ext uri="{FF2B5EF4-FFF2-40B4-BE49-F238E27FC236}">
                  <a16:creationId xmlns:a16="http://schemas.microsoft.com/office/drawing/2014/main" id="{B1F8C534-8330-D12F-73B7-10AF1B750999}"/>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3959252" y="-1643435"/>
              <a:ext cx="623117" cy="503768"/>
            </a:xfrm>
            <a:prstGeom prst="rect">
              <a:avLst/>
            </a:prstGeom>
          </p:spPr>
        </p:pic>
        <p:sp>
          <p:nvSpPr>
            <p:cNvPr id="130" name="ZoneTexte 129">
              <a:extLst>
                <a:ext uri="{FF2B5EF4-FFF2-40B4-BE49-F238E27FC236}">
                  <a16:creationId xmlns:a16="http://schemas.microsoft.com/office/drawing/2014/main" id="{4FA4D8FA-522C-599D-12C5-BE22FCCE3744}"/>
                </a:ext>
              </a:extLst>
            </p:cNvPr>
            <p:cNvSpPr txBox="1"/>
            <p:nvPr/>
          </p:nvSpPr>
          <p:spPr>
            <a:xfrm>
              <a:off x="2896350" y="-646672"/>
              <a:ext cx="1816608" cy="500961"/>
            </a:xfrm>
            <a:prstGeom prst="rect">
              <a:avLst/>
            </a:prstGeom>
            <a:noFill/>
          </p:spPr>
          <p:txBody>
            <a:bodyPr wrap="square" rtlCol="0">
              <a:spAutoFit/>
            </a:bodyPr>
            <a:lstStyle/>
            <a:p>
              <a:pPr algn="ctr"/>
              <a:r>
                <a:rPr lang="fr-FR" dirty="0"/>
                <a:t>Data, IA, informations</a:t>
              </a:r>
            </a:p>
          </p:txBody>
        </p:sp>
      </p:grpSp>
      <p:grpSp>
        <p:nvGrpSpPr>
          <p:cNvPr id="1031" name="Groupe 1030">
            <a:extLst>
              <a:ext uri="{FF2B5EF4-FFF2-40B4-BE49-F238E27FC236}">
                <a16:creationId xmlns:a16="http://schemas.microsoft.com/office/drawing/2014/main" id="{E9500543-C147-E77D-1272-90EDD4BCF1EA}"/>
              </a:ext>
            </a:extLst>
          </p:cNvPr>
          <p:cNvGrpSpPr/>
          <p:nvPr/>
        </p:nvGrpSpPr>
        <p:grpSpPr>
          <a:xfrm>
            <a:off x="15905382" y="7229638"/>
            <a:ext cx="1763388" cy="1593802"/>
            <a:chOff x="12880848" y="7229079"/>
            <a:chExt cx="1816608" cy="1235331"/>
          </a:xfrm>
        </p:grpSpPr>
        <p:pic>
          <p:nvPicPr>
            <p:cNvPr id="46" name="Graphique 45" descr="Escargot avec un remplissage uni">
              <a:extLst>
                <a:ext uri="{FF2B5EF4-FFF2-40B4-BE49-F238E27FC236}">
                  <a16:creationId xmlns:a16="http://schemas.microsoft.com/office/drawing/2014/main" id="{A94CAD42-567D-86BB-3DC5-F735B218A791}"/>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3484352" y="7408500"/>
              <a:ext cx="914400" cy="914400"/>
            </a:xfrm>
            <a:prstGeom prst="rect">
              <a:avLst/>
            </a:prstGeom>
          </p:spPr>
        </p:pic>
        <p:pic>
          <p:nvPicPr>
            <p:cNvPr id="1030" name="Graphique 1029" descr="Palmier avec un remplissage uni">
              <a:extLst>
                <a:ext uri="{FF2B5EF4-FFF2-40B4-BE49-F238E27FC236}">
                  <a16:creationId xmlns:a16="http://schemas.microsoft.com/office/drawing/2014/main" id="{A34E640F-2F60-D71E-4456-A5D7D9018F8D}"/>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2967475" y="7229079"/>
              <a:ext cx="914400" cy="914400"/>
            </a:xfrm>
            <a:prstGeom prst="rect">
              <a:avLst/>
            </a:prstGeom>
          </p:spPr>
        </p:pic>
        <p:sp>
          <p:nvSpPr>
            <p:cNvPr id="136" name="ZoneTexte 135">
              <a:extLst>
                <a:ext uri="{FF2B5EF4-FFF2-40B4-BE49-F238E27FC236}">
                  <a16:creationId xmlns:a16="http://schemas.microsoft.com/office/drawing/2014/main" id="{5FD75E2A-0B7E-5169-BCA6-AF269397ED2C}"/>
                </a:ext>
              </a:extLst>
            </p:cNvPr>
            <p:cNvSpPr txBox="1"/>
            <p:nvPr/>
          </p:nvSpPr>
          <p:spPr>
            <a:xfrm>
              <a:off x="12880848" y="8178146"/>
              <a:ext cx="1816608" cy="286264"/>
            </a:xfrm>
            <a:prstGeom prst="rect">
              <a:avLst/>
            </a:prstGeom>
            <a:noFill/>
          </p:spPr>
          <p:txBody>
            <a:bodyPr wrap="square" rtlCol="0">
              <a:spAutoFit/>
            </a:bodyPr>
            <a:lstStyle/>
            <a:p>
              <a:pPr algn="ctr"/>
              <a:r>
                <a:rPr lang="fr-FR" dirty="0"/>
                <a:t>Emballages</a:t>
              </a:r>
            </a:p>
          </p:txBody>
        </p:sp>
      </p:grpSp>
      <p:grpSp>
        <p:nvGrpSpPr>
          <p:cNvPr id="1033" name="Groupe 1032">
            <a:extLst>
              <a:ext uri="{FF2B5EF4-FFF2-40B4-BE49-F238E27FC236}">
                <a16:creationId xmlns:a16="http://schemas.microsoft.com/office/drawing/2014/main" id="{5838328E-EE37-0A4B-C68C-2EBBA70D0CFD}"/>
              </a:ext>
            </a:extLst>
          </p:cNvPr>
          <p:cNvGrpSpPr/>
          <p:nvPr/>
        </p:nvGrpSpPr>
        <p:grpSpPr>
          <a:xfrm>
            <a:off x="1748838" y="2814167"/>
            <a:ext cx="2328426" cy="1604142"/>
            <a:chOff x="3913425" y="-851908"/>
            <a:chExt cx="1552284" cy="1069428"/>
          </a:xfrm>
        </p:grpSpPr>
        <p:pic>
          <p:nvPicPr>
            <p:cNvPr id="138" name="Picture 4">
              <a:extLst>
                <a:ext uri="{FF2B5EF4-FFF2-40B4-BE49-F238E27FC236}">
                  <a16:creationId xmlns:a16="http://schemas.microsoft.com/office/drawing/2014/main" id="{13AD5B0B-DC1A-09B9-8837-B63E670FAE50}"/>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4090210" y="-820785"/>
              <a:ext cx="426407" cy="5667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6">
              <a:extLst>
                <a:ext uri="{FF2B5EF4-FFF2-40B4-BE49-F238E27FC236}">
                  <a16:creationId xmlns:a16="http://schemas.microsoft.com/office/drawing/2014/main" id="{0C50B818-2C55-5006-9D29-970523FCBD15}"/>
                </a:ext>
              </a:extLst>
            </p:cNvPr>
            <p:cNvPicPr>
              <a:picLocks noChangeAspect="1" noChangeArrowheads="1"/>
            </p:cNvPicPr>
            <p:nvPr/>
          </p:nvPicPr>
          <p:blipFill>
            <a:blip r:embed="rId65" cstate="screen">
              <a:extLst>
                <a:ext uri="{28A0092B-C50C-407E-A947-70E740481C1C}">
                  <a14:useLocalDpi xmlns:a14="http://schemas.microsoft.com/office/drawing/2010/main"/>
                </a:ext>
              </a:extLst>
            </a:blip>
            <a:srcRect/>
            <a:stretch>
              <a:fillRect/>
            </a:stretch>
          </p:blipFill>
          <p:spPr bwMode="auto">
            <a:xfrm>
              <a:off x="4516617" y="-830334"/>
              <a:ext cx="563001" cy="563001"/>
            </a:xfrm>
            <a:prstGeom prst="rect">
              <a:avLst/>
            </a:prstGeom>
            <a:noFill/>
            <a:extLst>
              <a:ext uri="{909E8E84-426E-40DD-AFC4-6F175D3DCCD1}">
                <a14:hiddenFill xmlns:a14="http://schemas.microsoft.com/office/drawing/2010/main">
                  <a:solidFill>
                    <a:srgbClr val="FFFFFF"/>
                  </a:solidFill>
                </a14:hiddenFill>
              </a:ext>
            </a:extLst>
          </p:spPr>
        </p:pic>
        <p:pic>
          <p:nvPicPr>
            <p:cNvPr id="140" name="Graphique 139" descr="Tramway avec un remplissage uni">
              <a:extLst>
                <a:ext uri="{FF2B5EF4-FFF2-40B4-BE49-F238E27FC236}">
                  <a16:creationId xmlns:a16="http://schemas.microsoft.com/office/drawing/2014/main" id="{3619E9C4-5BFB-4D75-22B5-5D354F975E00}"/>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4992469" y="-851908"/>
              <a:ext cx="473240" cy="628992"/>
            </a:xfrm>
            <a:prstGeom prst="rect">
              <a:avLst/>
            </a:prstGeom>
          </p:spPr>
        </p:pic>
        <p:sp>
          <p:nvSpPr>
            <p:cNvPr id="141" name="ZoneTexte 140">
              <a:extLst>
                <a:ext uri="{FF2B5EF4-FFF2-40B4-BE49-F238E27FC236}">
                  <a16:creationId xmlns:a16="http://schemas.microsoft.com/office/drawing/2014/main" id="{9E733D2B-6CB0-3571-21C1-8489C2B244E1}"/>
                </a:ext>
              </a:extLst>
            </p:cNvPr>
            <p:cNvSpPr txBox="1"/>
            <p:nvPr/>
          </p:nvSpPr>
          <p:spPr>
            <a:xfrm>
              <a:off x="3913425" y="-213367"/>
              <a:ext cx="1440744" cy="430887"/>
            </a:xfrm>
            <a:prstGeom prst="rect">
              <a:avLst/>
            </a:prstGeom>
            <a:noFill/>
          </p:spPr>
          <p:txBody>
            <a:bodyPr wrap="square" rtlCol="0">
              <a:spAutoFit/>
            </a:bodyPr>
            <a:lstStyle/>
            <a:p>
              <a:pPr algn="ctr"/>
              <a:r>
                <a:rPr lang="fr-FR" dirty="0"/>
                <a:t>Multimodalités (fleuve, route, fer)</a:t>
              </a:r>
            </a:p>
          </p:txBody>
        </p:sp>
      </p:grpSp>
      <p:grpSp>
        <p:nvGrpSpPr>
          <p:cNvPr id="1036" name="Groupe 1035">
            <a:extLst>
              <a:ext uri="{FF2B5EF4-FFF2-40B4-BE49-F238E27FC236}">
                <a16:creationId xmlns:a16="http://schemas.microsoft.com/office/drawing/2014/main" id="{A576BFA1-C983-9AD4-C92A-9FCCD3E2DC1F}"/>
              </a:ext>
            </a:extLst>
          </p:cNvPr>
          <p:cNvGrpSpPr/>
          <p:nvPr/>
        </p:nvGrpSpPr>
        <p:grpSpPr>
          <a:xfrm>
            <a:off x="10041004" y="2052149"/>
            <a:ext cx="1845095" cy="2551595"/>
            <a:chOff x="12268716" y="2486864"/>
            <a:chExt cx="1230063" cy="1701063"/>
          </a:xfrm>
        </p:grpSpPr>
        <p:pic>
          <p:nvPicPr>
            <p:cNvPr id="143" name="Graphique 142" descr="Fourmi avec un remplissage uni">
              <a:extLst>
                <a:ext uri="{FF2B5EF4-FFF2-40B4-BE49-F238E27FC236}">
                  <a16:creationId xmlns:a16="http://schemas.microsoft.com/office/drawing/2014/main" id="{6601A631-9559-9637-85C5-862F2B505BEE}"/>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2291283" y="2869623"/>
              <a:ext cx="591741" cy="786495"/>
            </a:xfrm>
            <a:prstGeom prst="rect">
              <a:avLst/>
            </a:prstGeom>
          </p:spPr>
        </p:pic>
        <p:pic>
          <p:nvPicPr>
            <p:cNvPr id="144" name="Graphique 143" descr="Abeille avec un remplissage uni">
              <a:extLst>
                <a:ext uri="{FF2B5EF4-FFF2-40B4-BE49-F238E27FC236}">
                  <a16:creationId xmlns:a16="http://schemas.microsoft.com/office/drawing/2014/main" id="{5EC96374-57D0-82AD-DC99-FEA938C5B5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712284" y="2896934"/>
              <a:ext cx="786495" cy="786495"/>
            </a:xfrm>
            <a:prstGeom prst="rect">
              <a:avLst/>
            </a:prstGeom>
          </p:spPr>
        </p:pic>
        <p:pic>
          <p:nvPicPr>
            <p:cNvPr id="1035" name="Graphique 1034" descr="Chronomètre 25% avec un remplissage uni">
              <a:extLst>
                <a:ext uri="{FF2B5EF4-FFF2-40B4-BE49-F238E27FC236}">
                  <a16:creationId xmlns:a16="http://schemas.microsoft.com/office/drawing/2014/main" id="{70782504-4806-2E66-E395-54A6B1E3B08B}"/>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12594637" y="2486864"/>
              <a:ext cx="548892" cy="548892"/>
            </a:xfrm>
            <a:prstGeom prst="rect">
              <a:avLst/>
            </a:prstGeom>
          </p:spPr>
        </p:pic>
        <p:sp>
          <p:nvSpPr>
            <p:cNvPr id="147" name="ZoneTexte 146">
              <a:extLst>
                <a:ext uri="{FF2B5EF4-FFF2-40B4-BE49-F238E27FC236}">
                  <a16:creationId xmlns:a16="http://schemas.microsoft.com/office/drawing/2014/main" id="{5BF3C81C-A991-600C-ED55-D24FDA70A7D8}"/>
                </a:ext>
              </a:extLst>
            </p:cNvPr>
            <p:cNvSpPr txBox="1"/>
            <p:nvPr/>
          </p:nvSpPr>
          <p:spPr>
            <a:xfrm>
              <a:off x="12268716" y="3572374"/>
              <a:ext cx="1175592" cy="615553"/>
            </a:xfrm>
            <a:prstGeom prst="rect">
              <a:avLst/>
            </a:prstGeom>
            <a:noFill/>
          </p:spPr>
          <p:txBody>
            <a:bodyPr wrap="square" rtlCol="0">
              <a:spAutoFit/>
            </a:bodyPr>
            <a:lstStyle/>
            <a:p>
              <a:pPr algn="ctr"/>
              <a:r>
                <a:rPr lang="fr-FR" dirty="0"/>
                <a:t>Proximité </a:t>
              </a:r>
              <a:br>
                <a:rPr lang="fr-FR" dirty="0"/>
              </a:br>
              <a:r>
                <a:rPr lang="fr-FR" dirty="0"/>
                <a:t>(ville du quart d’heure)</a:t>
              </a:r>
            </a:p>
          </p:txBody>
        </p:sp>
      </p:grpSp>
      <p:grpSp>
        <p:nvGrpSpPr>
          <p:cNvPr id="1038" name="Groupe 1037">
            <a:extLst>
              <a:ext uri="{FF2B5EF4-FFF2-40B4-BE49-F238E27FC236}">
                <a16:creationId xmlns:a16="http://schemas.microsoft.com/office/drawing/2014/main" id="{3F53EB1C-6ED8-C5CB-15E0-ACC8783D4C75}"/>
              </a:ext>
            </a:extLst>
          </p:cNvPr>
          <p:cNvGrpSpPr/>
          <p:nvPr/>
        </p:nvGrpSpPr>
        <p:grpSpPr>
          <a:xfrm>
            <a:off x="12526658" y="6515298"/>
            <a:ext cx="2393285" cy="1430370"/>
            <a:chOff x="-2827123" y="5631057"/>
            <a:chExt cx="1595523" cy="953580"/>
          </a:xfrm>
        </p:grpSpPr>
        <p:pic>
          <p:nvPicPr>
            <p:cNvPr id="50" name="Graphique 49" descr="Papillon avec un remplissage uni">
              <a:extLst>
                <a:ext uri="{FF2B5EF4-FFF2-40B4-BE49-F238E27FC236}">
                  <a16:creationId xmlns:a16="http://schemas.microsoft.com/office/drawing/2014/main" id="{94617AC1-A4D2-3A6B-1B40-C3E9F0C5E69C}"/>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2690566" y="5631057"/>
              <a:ext cx="650703" cy="650703"/>
            </a:xfrm>
            <a:prstGeom prst="rect">
              <a:avLst/>
            </a:prstGeom>
          </p:spPr>
        </p:pic>
        <p:pic>
          <p:nvPicPr>
            <p:cNvPr id="52" name="Graphique 51" descr="Haut-parleur muet avec un remplissage uni">
              <a:extLst>
                <a:ext uri="{FF2B5EF4-FFF2-40B4-BE49-F238E27FC236}">
                  <a16:creationId xmlns:a16="http://schemas.microsoft.com/office/drawing/2014/main" id="{633846F4-5AF1-3BDF-8752-2A58D6753459}"/>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2018554" y="5631057"/>
              <a:ext cx="591574" cy="591574"/>
            </a:xfrm>
            <a:prstGeom prst="rect">
              <a:avLst/>
            </a:prstGeom>
          </p:spPr>
        </p:pic>
        <p:sp>
          <p:nvSpPr>
            <p:cNvPr id="150" name="ZoneTexte 149">
              <a:extLst>
                <a:ext uri="{FF2B5EF4-FFF2-40B4-BE49-F238E27FC236}">
                  <a16:creationId xmlns:a16="http://schemas.microsoft.com/office/drawing/2014/main" id="{42EC585F-1BE6-0E66-51E0-B0BB9F6B1D5C}"/>
                </a:ext>
              </a:extLst>
            </p:cNvPr>
            <p:cNvSpPr txBox="1"/>
            <p:nvPr/>
          </p:nvSpPr>
          <p:spPr>
            <a:xfrm>
              <a:off x="-2827123" y="6153750"/>
              <a:ext cx="1595523" cy="430887"/>
            </a:xfrm>
            <a:prstGeom prst="rect">
              <a:avLst/>
            </a:prstGeom>
            <a:noFill/>
          </p:spPr>
          <p:txBody>
            <a:bodyPr wrap="square" rtlCol="0">
              <a:spAutoFit/>
            </a:bodyPr>
            <a:lstStyle/>
            <a:p>
              <a:pPr algn="ctr"/>
              <a:r>
                <a:rPr lang="fr-FR" dirty="0"/>
                <a:t>Matériaux acoustiques</a:t>
              </a:r>
            </a:p>
          </p:txBody>
        </p:sp>
      </p:grpSp>
      <p:grpSp>
        <p:nvGrpSpPr>
          <p:cNvPr id="1040" name="Groupe 1039">
            <a:extLst>
              <a:ext uri="{FF2B5EF4-FFF2-40B4-BE49-F238E27FC236}">
                <a16:creationId xmlns:a16="http://schemas.microsoft.com/office/drawing/2014/main" id="{9477AEFC-DC3E-6AA8-F141-13DF1DBB4A63}"/>
              </a:ext>
            </a:extLst>
          </p:cNvPr>
          <p:cNvGrpSpPr/>
          <p:nvPr/>
        </p:nvGrpSpPr>
        <p:grpSpPr>
          <a:xfrm>
            <a:off x="15547189" y="3288950"/>
            <a:ext cx="2104298" cy="1986034"/>
            <a:chOff x="3788325" y="-610756"/>
            <a:chExt cx="1440764" cy="1640323"/>
          </a:xfrm>
        </p:grpSpPr>
        <p:pic>
          <p:nvPicPr>
            <p:cNvPr id="1039" name="Picture 8">
              <a:extLst>
                <a:ext uri="{FF2B5EF4-FFF2-40B4-BE49-F238E27FC236}">
                  <a16:creationId xmlns:a16="http://schemas.microsoft.com/office/drawing/2014/main" id="{E715244D-3DB6-30C3-4217-EFB3D764C281}"/>
                </a:ext>
              </a:extLst>
            </p:cNvPr>
            <p:cNvPicPr>
              <a:picLocks noChangeAspect="1" noChangeArrowheads="1"/>
            </p:cNvPicPr>
            <p:nvPr/>
          </p:nvPicPr>
          <p:blipFill>
            <a:blip r:embed="rId72" cstate="screen">
              <a:extLst>
                <a:ext uri="{28A0092B-C50C-407E-A947-70E740481C1C}">
                  <a14:useLocalDpi xmlns:a14="http://schemas.microsoft.com/office/drawing/2010/main"/>
                </a:ext>
              </a:extLst>
            </a:blip>
            <a:srcRect/>
            <a:stretch>
              <a:fillRect/>
            </a:stretch>
          </p:blipFill>
          <p:spPr bwMode="auto">
            <a:xfrm>
              <a:off x="4309111" y="-610756"/>
              <a:ext cx="634689" cy="634689"/>
            </a:xfrm>
            <a:prstGeom prst="rect">
              <a:avLst/>
            </a:prstGeom>
            <a:noFill/>
            <a:extLst>
              <a:ext uri="{909E8E84-426E-40DD-AFC4-6F175D3DCCD1}">
                <a14:hiddenFill xmlns:a14="http://schemas.microsoft.com/office/drawing/2010/main">
                  <a:solidFill>
                    <a:srgbClr val="FFFFFF"/>
                  </a:solidFill>
                </a14:hiddenFill>
              </a:ext>
            </a:extLst>
          </p:spPr>
        </p:pic>
        <p:sp>
          <p:nvSpPr>
            <p:cNvPr id="153" name="ZoneTexte 152">
              <a:extLst>
                <a:ext uri="{FF2B5EF4-FFF2-40B4-BE49-F238E27FC236}">
                  <a16:creationId xmlns:a16="http://schemas.microsoft.com/office/drawing/2014/main" id="{538918A3-CBF2-8610-5663-FF12EEEFF778}"/>
                </a:ext>
              </a:extLst>
            </p:cNvPr>
            <p:cNvSpPr txBox="1"/>
            <p:nvPr/>
          </p:nvSpPr>
          <p:spPr>
            <a:xfrm>
              <a:off x="3788325" y="38181"/>
              <a:ext cx="1440764" cy="991386"/>
            </a:xfrm>
            <a:prstGeom prst="rect">
              <a:avLst/>
            </a:prstGeom>
            <a:noFill/>
          </p:spPr>
          <p:txBody>
            <a:bodyPr wrap="square" rtlCol="0">
              <a:spAutoFit/>
            </a:bodyPr>
            <a:lstStyle/>
            <a:p>
              <a:pPr algn="ctr"/>
              <a:r>
                <a:rPr lang="fr-FR" dirty="0"/>
                <a:t>Création d’un lieu de formation, lab., échanges, tiers-lieux…</a:t>
              </a:r>
            </a:p>
          </p:txBody>
        </p:sp>
      </p:grpSp>
      <p:grpSp>
        <p:nvGrpSpPr>
          <p:cNvPr id="1045" name="Groupe 1044">
            <a:extLst>
              <a:ext uri="{FF2B5EF4-FFF2-40B4-BE49-F238E27FC236}">
                <a16:creationId xmlns:a16="http://schemas.microsoft.com/office/drawing/2014/main" id="{3570BA2C-A1BF-5470-46B9-AE5C5FF9E203}"/>
              </a:ext>
            </a:extLst>
          </p:cNvPr>
          <p:cNvGrpSpPr/>
          <p:nvPr/>
        </p:nvGrpSpPr>
        <p:grpSpPr>
          <a:xfrm>
            <a:off x="1783471" y="4675544"/>
            <a:ext cx="2469998" cy="1626227"/>
            <a:chOff x="6807308" y="2800585"/>
            <a:chExt cx="1646665" cy="1084151"/>
          </a:xfrm>
        </p:grpSpPr>
        <p:pic>
          <p:nvPicPr>
            <p:cNvPr id="87" name="Graphique 86" descr="Champignon avec un remplissage uni">
              <a:extLst>
                <a:ext uri="{FF2B5EF4-FFF2-40B4-BE49-F238E27FC236}">
                  <a16:creationId xmlns:a16="http://schemas.microsoft.com/office/drawing/2014/main" id="{6DAFB440-124C-86FA-9F50-2DFE6B5DD1CB}"/>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7855007" y="2895334"/>
              <a:ext cx="598966" cy="598966"/>
            </a:xfrm>
            <a:prstGeom prst="rect">
              <a:avLst/>
            </a:prstGeom>
          </p:spPr>
        </p:pic>
        <p:pic>
          <p:nvPicPr>
            <p:cNvPr id="1042" name="Graphique 1041" descr="Ver avec un remplissage uni">
              <a:extLst>
                <a:ext uri="{FF2B5EF4-FFF2-40B4-BE49-F238E27FC236}">
                  <a16:creationId xmlns:a16="http://schemas.microsoft.com/office/drawing/2014/main" id="{38964821-CB6C-3F1C-4034-17CA0465D37E}"/>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6807308" y="2800585"/>
              <a:ext cx="723462" cy="723462"/>
            </a:xfrm>
            <a:prstGeom prst="rect">
              <a:avLst/>
            </a:prstGeom>
          </p:spPr>
        </p:pic>
        <p:pic>
          <p:nvPicPr>
            <p:cNvPr id="1044" name="Graphique 1043" descr="Train avec un remplissage uni">
              <a:extLst>
                <a:ext uri="{FF2B5EF4-FFF2-40B4-BE49-F238E27FC236}">
                  <a16:creationId xmlns:a16="http://schemas.microsoft.com/office/drawing/2014/main" id="{6927BE14-159F-B04C-30A0-B42615F98B2B}"/>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432248" y="2904481"/>
              <a:ext cx="568853" cy="568853"/>
            </a:xfrm>
            <a:prstGeom prst="rect">
              <a:avLst/>
            </a:prstGeom>
          </p:spPr>
        </p:pic>
        <p:sp>
          <p:nvSpPr>
            <p:cNvPr id="159" name="ZoneTexte 158">
              <a:extLst>
                <a:ext uri="{FF2B5EF4-FFF2-40B4-BE49-F238E27FC236}">
                  <a16:creationId xmlns:a16="http://schemas.microsoft.com/office/drawing/2014/main" id="{C78CF96C-78AF-26F1-4BBA-34EA58E509A9}"/>
                </a:ext>
              </a:extLst>
            </p:cNvPr>
            <p:cNvSpPr txBox="1"/>
            <p:nvPr/>
          </p:nvSpPr>
          <p:spPr>
            <a:xfrm>
              <a:off x="6979376" y="3453849"/>
              <a:ext cx="1440744" cy="430887"/>
            </a:xfrm>
            <a:prstGeom prst="rect">
              <a:avLst/>
            </a:prstGeom>
            <a:noFill/>
          </p:spPr>
          <p:txBody>
            <a:bodyPr wrap="square" rtlCol="0">
              <a:spAutoFit/>
            </a:bodyPr>
            <a:lstStyle/>
            <a:p>
              <a:pPr algn="ctr"/>
              <a:r>
                <a:rPr lang="fr-FR" dirty="0"/>
                <a:t>Réseau sous-terrain</a:t>
              </a:r>
            </a:p>
          </p:txBody>
        </p:sp>
      </p:grpSp>
      <p:grpSp>
        <p:nvGrpSpPr>
          <p:cNvPr id="1047" name="Groupe 1046">
            <a:extLst>
              <a:ext uri="{FF2B5EF4-FFF2-40B4-BE49-F238E27FC236}">
                <a16:creationId xmlns:a16="http://schemas.microsoft.com/office/drawing/2014/main" id="{6DE8A2FC-BF66-1769-0AD0-0AB1E39C0C9B}"/>
              </a:ext>
            </a:extLst>
          </p:cNvPr>
          <p:cNvGrpSpPr/>
          <p:nvPr/>
        </p:nvGrpSpPr>
        <p:grpSpPr>
          <a:xfrm>
            <a:off x="15610672" y="144353"/>
            <a:ext cx="2633897" cy="1062123"/>
            <a:chOff x="4131154" y="127107"/>
            <a:chExt cx="1755931" cy="708082"/>
          </a:xfrm>
        </p:grpSpPr>
        <p:pic>
          <p:nvPicPr>
            <p:cNvPr id="1046" name="Picture 10" descr="handdrawn blood cells icon">
              <a:extLst>
                <a:ext uri="{FF2B5EF4-FFF2-40B4-BE49-F238E27FC236}">
                  <a16:creationId xmlns:a16="http://schemas.microsoft.com/office/drawing/2014/main" id="{A103FF6E-329A-E71F-B01F-05FFB71D2840}"/>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4131154" y="127107"/>
              <a:ext cx="680551" cy="680551"/>
            </a:xfrm>
            <a:prstGeom prst="rect">
              <a:avLst/>
            </a:prstGeom>
            <a:noFill/>
            <a:extLst>
              <a:ext uri="{909E8E84-426E-40DD-AFC4-6F175D3DCCD1}">
                <a14:hiddenFill xmlns:a14="http://schemas.microsoft.com/office/drawing/2010/main">
                  <a:solidFill>
                    <a:srgbClr val="FFFFFF"/>
                  </a:solidFill>
                </a14:hiddenFill>
              </a:ext>
            </a:extLst>
          </p:spPr>
        </p:pic>
        <p:sp>
          <p:nvSpPr>
            <p:cNvPr id="162" name="ZoneTexte 161">
              <a:extLst>
                <a:ext uri="{FF2B5EF4-FFF2-40B4-BE49-F238E27FC236}">
                  <a16:creationId xmlns:a16="http://schemas.microsoft.com/office/drawing/2014/main" id="{67B11082-8213-1E74-7E11-E4EB3C562B53}"/>
                </a:ext>
              </a:extLst>
            </p:cNvPr>
            <p:cNvSpPr txBox="1"/>
            <p:nvPr/>
          </p:nvSpPr>
          <p:spPr>
            <a:xfrm>
              <a:off x="4711493" y="219636"/>
              <a:ext cx="1175592" cy="615553"/>
            </a:xfrm>
            <a:prstGeom prst="rect">
              <a:avLst/>
            </a:prstGeom>
            <a:noFill/>
          </p:spPr>
          <p:txBody>
            <a:bodyPr wrap="square" rtlCol="0">
              <a:spAutoFit/>
            </a:bodyPr>
            <a:lstStyle/>
            <a:p>
              <a:pPr algn="ctr"/>
              <a:r>
                <a:rPr lang="fr-FR" dirty="0"/>
                <a:t>Cohérence des règlements, arrêtés</a:t>
              </a:r>
            </a:p>
          </p:txBody>
        </p:sp>
      </p:grpSp>
      <p:grpSp>
        <p:nvGrpSpPr>
          <p:cNvPr id="1052" name="Groupe 1051">
            <a:extLst>
              <a:ext uri="{FF2B5EF4-FFF2-40B4-BE49-F238E27FC236}">
                <a16:creationId xmlns:a16="http://schemas.microsoft.com/office/drawing/2014/main" id="{60EC2BDD-B93B-FF42-1471-6EBD13A3F0E0}"/>
              </a:ext>
            </a:extLst>
          </p:cNvPr>
          <p:cNvGrpSpPr/>
          <p:nvPr/>
        </p:nvGrpSpPr>
        <p:grpSpPr>
          <a:xfrm>
            <a:off x="12480203" y="186833"/>
            <a:ext cx="2874150" cy="1371600"/>
            <a:chOff x="5618682" y="-69"/>
            <a:chExt cx="1916100" cy="914400"/>
          </a:xfrm>
        </p:grpSpPr>
        <p:pic>
          <p:nvPicPr>
            <p:cNvPr id="1049" name="Graphique 1048" descr="Carrefour avec un remplissage uni">
              <a:extLst>
                <a:ext uri="{FF2B5EF4-FFF2-40B4-BE49-F238E27FC236}">
                  <a16:creationId xmlns:a16="http://schemas.microsoft.com/office/drawing/2014/main" id="{6E379D94-9FF7-2F46-EE39-752C91AF2D7D}"/>
                </a:ext>
              </a:extLst>
            </p:cNvPr>
            <p:cNvPicPr>
              <a:picLocks noChangeAspect="1"/>
            </p:cNvPicPr>
            <p:nvPr/>
          </p:nvPicPr>
          <p:blipFill>
            <a:blip r:embed="rId78">
              <a:extLst>
                <a:ext uri="{96DAC541-7B7A-43D3-8B79-37D633B846F1}">
                  <asvg:svgBlip xmlns:asvg="http://schemas.microsoft.com/office/drawing/2016/SVG/main" r:embed="rId79"/>
                </a:ext>
              </a:extLst>
            </a:blip>
            <a:stretch>
              <a:fillRect/>
            </a:stretch>
          </p:blipFill>
          <p:spPr>
            <a:xfrm>
              <a:off x="5618682" y="-69"/>
              <a:ext cx="914400" cy="914400"/>
            </a:xfrm>
            <a:prstGeom prst="rect">
              <a:avLst/>
            </a:prstGeom>
          </p:spPr>
        </p:pic>
        <p:sp>
          <p:nvSpPr>
            <p:cNvPr id="168" name="ZoneTexte 167">
              <a:extLst>
                <a:ext uri="{FF2B5EF4-FFF2-40B4-BE49-F238E27FC236}">
                  <a16:creationId xmlns:a16="http://schemas.microsoft.com/office/drawing/2014/main" id="{DF349A05-D061-1682-35CA-601C5C7F6C96}"/>
                </a:ext>
              </a:extLst>
            </p:cNvPr>
            <p:cNvSpPr txBox="1"/>
            <p:nvPr/>
          </p:nvSpPr>
          <p:spPr>
            <a:xfrm>
              <a:off x="6359190" y="459000"/>
              <a:ext cx="1175592" cy="430887"/>
            </a:xfrm>
            <a:prstGeom prst="rect">
              <a:avLst/>
            </a:prstGeom>
            <a:noFill/>
          </p:spPr>
          <p:txBody>
            <a:bodyPr wrap="square" rtlCol="0">
              <a:spAutoFit/>
            </a:bodyPr>
            <a:lstStyle/>
            <a:p>
              <a:pPr algn="ctr"/>
              <a:r>
                <a:rPr lang="fr-FR" dirty="0"/>
                <a:t>Prise de décision</a:t>
              </a:r>
            </a:p>
          </p:txBody>
        </p:sp>
      </p:grpSp>
      <p:grpSp>
        <p:nvGrpSpPr>
          <p:cNvPr id="5" name="Groupe 4">
            <a:extLst>
              <a:ext uri="{FF2B5EF4-FFF2-40B4-BE49-F238E27FC236}">
                <a16:creationId xmlns:a16="http://schemas.microsoft.com/office/drawing/2014/main" id="{41E820A6-8264-4465-4E0B-1E15D945044A}"/>
              </a:ext>
            </a:extLst>
          </p:cNvPr>
          <p:cNvGrpSpPr/>
          <p:nvPr/>
        </p:nvGrpSpPr>
        <p:grpSpPr>
          <a:xfrm>
            <a:off x="15148930" y="1351546"/>
            <a:ext cx="2632889" cy="1217817"/>
            <a:chOff x="10099286" y="901030"/>
            <a:chExt cx="1755259" cy="811878"/>
          </a:xfrm>
        </p:grpSpPr>
        <p:sp>
          <p:nvSpPr>
            <p:cNvPr id="120" name="ZoneTexte 119">
              <a:extLst>
                <a:ext uri="{FF2B5EF4-FFF2-40B4-BE49-F238E27FC236}">
                  <a16:creationId xmlns:a16="http://schemas.microsoft.com/office/drawing/2014/main" id="{4BE0FFB3-CDFD-C92D-3ED5-EE03FD65DB40}"/>
                </a:ext>
              </a:extLst>
            </p:cNvPr>
            <p:cNvSpPr txBox="1"/>
            <p:nvPr/>
          </p:nvSpPr>
          <p:spPr>
            <a:xfrm>
              <a:off x="10099286" y="912689"/>
              <a:ext cx="1175592" cy="800219"/>
            </a:xfrm>
            <a:prstGeom prst="rect">
              <a:avLst/>
            </a:prstGeom>
            <a:noFill/>
          </p:spPr>
          <p:txBody>
            <a:bodyPr wrap="square" rtlCol="0">
              <a:spAutoFit/>
            </a:bodyPr>
            <a:lstStyle/>
            <a:p>
              <a:pPr algn="ctr"/>
              <a:r>
                <a:rPr lang="fr-FR" dirty="0"/>
                <a:t>Gestion dynamique des espaces publics</a:t>
              </a:r>
            </a:p>
          </p:txBody>
        </p:sp>
        <p:pic>
          <p:nvPicPr>
            <p:cNvPr id="3" name="Graphique 2" descr="Toile d’araignée avec un remplissage uni">
              <a:extLst>
                <a:ext uri="{FF2B5EF4-FFF2-40B4-BE49-F238E27FC236}">
                  <a16:creationId xmlns:a16="http://schemas.microsoft.com/office/drawing/2014/main" id="{8F18C36A-04FF-68A9-F8AF-840B67275774}"/>
                </a:ext>
              </a:extLst>
            </p:cNvPr>
            <p:cNvPicPr>
              <a:picLocks noChangeAspect="1"/>
            </p:cNvPicPr>
            <p:nvPr/>
          </p:nvPicPr>
          <p:blipFill>
            <a:blip r:embed="rId80">
              <a:extLst>
                <a:ext uri="{96DAC541-7B7A-43D3-8B79-37D633B846F1}">
                  <asvg:svgBlip xmlns:asvg="http://schemas.microsoft.com/office/drawing/2016/SVG/main" r:embed="rId81"/>
                </a:ext>
              </a:extLst>
            </a:blip>
            <a:stretch>
              <a:fillRect/>
            </a:stretch>
          </p:blipFill>
          <p:spPr>
            <a:xfrm>
              <a:off x="11152974" y="901030"/>
              <a:ext cx="701571" cy="701571"/>
            </a:xfrm>
            <a:prstGeom prst="rect">
              <a:avLst/>
            </a:prstGeom>
          </p:spPr>
        </p:pic>
      </p:grpSp>
    </p:spTree>
    <p:extLst>
      <p:ext uri="{BB962C8B-B14F-4D97-AF65-F5344CB8AC3E}">
        <p14:creationId xmlns:p14="http://schemas.microsoft.com/office/powerpoint/2010/main" val="369375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03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05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0" animBg="1"/>
      <p:bldP spid="4" grpId="0" animBg="1"/>
      <p:bldP spid="174" grpId="0" animBg="1"/>
      <p:bldP spid="173" grpId="0" animBg="1"/>
      <p:bldP spid="7" grpId="0" animBg="1"/>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1E828639-AF11-E4C7-CDD6-007EFCB67DBE}"/>
              </a:ext>
            </a:extLst>
          </p:cNvPr>
          <p:cNvSpPr/>
          <p:nvPr/>
        </p:nvSpPr>
        <p:spPr>
          <a:xfrm>
            <a:off x="9310931" y="3616987"/>
            <a:ext cx="9332601" cy="8248793"/>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73" name="Rectangle 72">
            <a:extLst>
              <a:ext uri="{FF2B5EF4-FFF2-40B4-BE49-F238E27FC236}">
                <a16:creationId xmlns:a16="http://schemas.microsoft.com/office/drawing/2014/main" id="{8D0172A6-28F4-8C6E-C7A8-0B0384EAB955}"/>
              </a:ext>
            </a:extLst>
          </p:cNvPr>
          <p:cNvSpPr/>
          <p:nvPr/>
        </p:nvSpPr>
        <p:spPr>
          <a:xfrm>
            <a:off x="439909" y="270597"/>
            <a:ext cx="4814648" cy="1531689"/>
          </a:xfrm>
          <a:custGeom>
            <a:avLst/>
            <a:gdLst>
              <a:gd name="connsiteX0" fmla="*/ 0 w 4814648"/>
              <a:gd name="connsiteY0" fmla="*/ 0 h 1531689"/>
              <a:gd name="connsiteX1" fmla="*/ 639660 w 4814648"/>
              <a:gd name="connsiteY1" fmla="*/ 0 h 1531689"/>
              <a:gd name="connsiteX2" fmla="*/ 1183028 w 4814648"/>
              <a:gd name="connsiteY2" fmla="*/ 0 h 1531689"/>
              <a:gd name="connsiteX3" fmla="*/ 1967128 w 4814648"/>
              <a:gd name="connsiteY3" fmla="*/ 0 h 1531689"/>
              <a:gd name="connsiteX4" fmla="*/ 2606788 w 4814648"/>
              <a:gd name="connsiteY4" fmla="*/ 0 h 1531689"/>
              <a:gd name="connsiteX5" fmla="*/ 3246448 w 4814648"/>
              <a:gd name="connsiteY5" fmla="*/ 0 h 1531689"/>
              <a:gd name="connsiteX6" fmla="*/ 4030548 w 4814648"/>
              <a:gd name="connsiteY6" fmla="*/ 0 h 1531689"/>
              <a:gd name="connsiteX7" fmla="*/ 4814648 w 4814648"/>
              <a:gd name="connsiteY7" fmla="*/ 0 h 1531689"/>
              <a:gd name="connsiteX8" fmla="*/ 4814648 w 4814648"/>
              <a:gd name="connsiteY8" fmla="*/ 541197 h 1531689"/>
              <a:gd name="connsiteX9" fmla="*/ 4814648 w 4814648"/>
              <a:gd name="connsiteY9" fmla="*/ 1021126 h 1531689"/>
              <a:gd name="connsiteX10" fmla="*/ 4814648 w 4814648"/>
              <a:gd name="connsiteY10" fmla="*/ 1531689 h 1531689"/>
              <a:gd name="connsiteX11" fmla="*/ 4126841 w 4814648"/>
              <a:gd name="connsiteY11" fmla="*/ 1531689 h 1531689"/>
              <a:gd name="connsiteX12" fmla="*/ 3487181 w 4814648"/>
              <a:gd name="connsiteY12" fmla="*/ 1531689 h 1531689"/>
              <a:gd name="connsiteX13" fmla="*/ 2703081 w 4814648"/>
              <a:gd name="connsiteY13" fmla="*/ 1531689 h 1531689"/>
              <a:gd name="connsiteX14" fmla="*/ 1918981 w 4814648"/>
              <a:gd name="connsiteY14" fmla="*/ 1531689 h 1531689"/>
              <a:gd name="connsiteX15" fmla="*/ 1327467 w 4814648"/>
              <a:gd name="connsiteY15" fmla="*/ 1531689 h 1531689"/>
              <a:gd name="connsiteX16" fmla="*/ 639660 w 4814648"/>
              <a:gd name="connsiteY16" fmla="*/ 1531689 h 1531689"/>
              <a:gd name="connsiteX17" fmla="*/ 0 w 4814648"/>
              <a:gd name="connsiteY17" fmla="*/ 1531689 h 1531689"/>
              <a:gd name="connsiteX18" fmla="*/ 0 w 4814648"/>
              <a:gd name="connsiteY18" fmla="*/ 1021126 h 1531689"/>
              <a:gd name="connsiteX19" fmla="*/ 0 w 4814648"/>
              <a:gd name="connsiteY19" fmla="*/ 541197 h 1531689"/>
              <a:gd name="connsiteX20" fmla="*/ 0 w 4814648"/>
              <a:gd name="connsiteY20" fmla="*/ 0 h 15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4648" h="1531689" extrusionOk="0">
                <a:moveTo>
                  <a:pt x="0" y="0"/>
                </a:moveTo>
                <a:cubicBezTo>
                  <a:pt x="149279" y="7250"/>
                  <a:pt x="381575" y="-28948"/>
                  <a:pt x="639660" y="0"/>
                </a:cubicBezTo>
                <a:cubicBezTo>
                  <a:pt x="897745" y="28948"/>
                  <a:pt x="1046048" y="-2857"/>
                  <a:pt x="1183028" y="0"/>
                </a:cubicBezTo>
                <a:cubicBezTo>
                  <a:pt x="1320008" y="2857"/>
                  <a:pt x="1642361" y="3446"/>
                  <a:pt x="1967128" y="0"/>
                </a:cubicBezTo>
                <a:cubicBezTo>
                  <a:pt x="2291895" y="-3446"/>
                  <a:pt x="2373540" y="-24492"/>
                  <a:pt x="2606788" y="0"/>
                </a:cubicBezTo>
                <a:cubicBezTo>
                  <a:pt x="2840036" y="24492"/>
                  <a:pt x="3017660" y="9664"/>
                  <a:pt x="3246448" y="0"/>
                </a:cubicBezTo>
                <a:cubicBezTo>
                  <a:pt x="3475236" y="-9664"/>
                  <a:pt x="3837492" y="226"/>
                  <a:pt x="4030548" y="0"/>
                </a:cubicBezTo>
                <a:cubicBezTo>
                  <a:pt x="4223604" y="-226"/>
                  <a:pt x="4444323" y="3922"/>
                  <a:pt x="4814648" y="0"/>
                </a:cubicBezTo>
                <a:cubicBezTo>
                  <a:pt x="4797830" y="163543"/>
                  <a:pt x="4837830" y="361031"/>
                  <a:pt x="4814648" y="541197"/>
                </a:cubicBezTo>
                <a:cubicBezTo>
                  <a:pt x="4791466" y="721363"/>
                  <a:pt x="4791519" y="864890"/>
                  <a:pt x="4814648" y="1021126"/>
                </a:cubicBezTo>
                <a:cubicBezTo>
                  <a:pt x="4837777" y="1177362"/>
                  <a:pt x="4808488" y="1376225"/>
                  <a:pt x="4814648" y="1531689"/>
                </a:cubicBezTo>
                <a:cubicBezTo>
                  <a:pt x="4519303" y="1519734"/>
                  <a:pt x="4312797" y="1513387"/>
                  <a:pt x="4126841" y="1531689"/>
                </a:cubicBezTo>
                <a:cubicBezTo>
                  <a:pt x="3940885" y="1549991"/>
                  <a:pt x="3693369" y="1525064"/>
                  <a:pt x="3487181" y="1531689"/>
                </a:cubicBezTo>
                <a:cubicBezTo>
                  <a:pt x="3280993" y="1538314"/>
                  <a:pt x="2961241" y="1536120"/>
                  <a:pt x="2703081" y="1531689"/>
                </a:cubicBezTo>
                <a:cubicBezTo>
                  <a:pt x="2444921" y="1527258"/>
                  <a:pt x="2296576" y="1550313"/>
                  <a:pt x="1918981" y="1531689"/>
                </a:cubicBezTo>
                <a:cubicBezTo>
                  <a:pt x="1541386" y="1513065"/>
                  <a:pt x="1529068" y="1542006"/>
                  <a:pt x="1327467" y="1531689"/>
                </a:cubicBezTo>
                <a:cubicBezTo>
                  <a:pt x="1125866" y="1521372"/>
                  <a:pt x="873764" y="1562317"/>
                  <a:pt x="639660" y="1531689"/>
                </a:cubicBezTo>
                <a:cubicBezTo>
                  <a:pt x="405556" y="1501061"/>
                  <a:pt x="237013" y="1558804"/>
                  <a:pt x="0" y="1531689"/>
                </a:cubicBezTo>
                <a:cubicBezTo>
                  <a:pt x="4235" y="1382416"/>
                  <a:pt x="2796" y="1159436"/>
                  <a:pt x="0" y="1021126"/>
                </a:cubicBezTo>
                <a:cubicBezTo>
                  <a:pt x="-2796" y="882816"/>
                  <a:pt x="-3140" y="662113"/>
                  <a:pt x="0" y="541197"/>
                </a:cubicBezTo>
                <a:cubicBezTo>
                  <a:pt x="3140" y="420281"/>
                  <a:pt x="26336" y="179079"/>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p>
        </p:txBody>
      </p:sp>
      <p:sp>
        <p:nvSpPr>
          <p:cNvPr id="3" name="Espace réservé du contenu 2">
            <a:extLst>
              <a:ext uri="{FF2B5EF4-FFF2-40B4-BE49-F238E27FC236}">
                <a16:creationId xmlns:a16="http://schemas.microsoft.com/office/drawing/2014/main" id="{8803A09D-6FEC-9B94-AD4D-9BCABFB9B48E}"/>
              </a:ext>
            </a:extLst>
          </p:cNvPr>
          <p:cNvSpPr>
            <a:spLocks noGrp="1"/>
          </p:cNvSpPr>
          <p:nvPr>
            <p:ph idx="4294967295"/>
          </p:nvPr>
        </p:nvSpPr>
        <p:spPr>
          <a:xfrm>
            <a:off x="0" y="2433638"/>
            <a:ext cx="8267700" cy="3927475"/>
          </a:xfrm>
        </p:spPr>
        <p:txBody>
          <a:bodyPr>
            <a:normAutofit/>
          </a:bodyPr>
          <a:lstStyle/>
          <a:p>
            <a:r>
              <a:rPr lang="fr-FR" sz="3000" b="1" dirty="0">
                <a:latin typeface="Tahoma" panose="020B0604030504040204" pitchFamily="34" charset="0"/>
                <a:ea typeface="Tahoma" panose="020B0604030504040204" pitchFamily="34" charset="0"/>
                <a:cs typeface="Tahoma" panose="020B0604030504040204" pitchFamily="34" charset="0"/>
              </a:rPr>
              <a:t>Synthèse des fouilles biologiques:</a:t>
            </a:r>
          </a:p>
          <a:p>
            <a:pPr marL="0" indent="0">
              <a:buNone/>
            </a:pPr>
            <a:r>
              <a:rPr lang="fr-FR" sz="2700" dirty="0">
                <a:latin typeface="Tahoma" panose="020B0604030504040204" pitchFamily="34" charset="0"/>
                <a:ea typeface="Tahoma" panose="020B0604030504040204" pitchFamily="34" charset="0"/>
                <a:cs typeface="Tahoma" panose="020B0604030504040204" pitchFamily="34" charset="0"/>
              </a:rPr>
              <a:t>Le vivant se déplace et transporte de la matière </a:t>
            </a:r>
            <a:r>
              <a:rPr lang="fr-FR" sz="2700" i="1" dirty="0">
                <a:latin typeface="Tahoma" panose="020B0604030504040204" pitchFamily="34" charset="0"/>
                <a:ea typeface="Tahoma" panose="020B0604030504040204" pitchFamily="34" charset="0"/>
                <a:cs typeface="Tahoma" panose="020B0604030504040204" pitchFamily="34" charset="0"/>
              </a:rPr>
              <a:t>sous certaines conditions </a:t>
            </a:r>
            <a:r>
              <a:rPr lang="fr-FR" sz="2700" dirty="0">
                <a:latin typeface="Tahoma" panose="020B0604030504040204" pitchFamily="34" charset="0"/>
                <a:ea typeface="Tahoma" panose="020B0604030504040204" pitchFamily="34" charset="0"/>
                <a:cs typeface="Tahoma" panose="020B0604030504040204" pitchFamily="34" charset="0"/>
              </a:rPr>
              <a:t>pour économiser son énergie et l’optimiser: survie d’une communauté, conditions climatiques, temporalité, etc. </a:t>
            </a:r>
          </a:p>
        </p:txBody>
      </p:sp>
      <p:sp>
        <p:nvSpPr>
          <p:cNvPr id="19" name="Espace réservé du contenu 2">
            <a:extLst>
              <a:ext uri="{FF2B5EF4-FFF2-40B4-BE49-F238E27FC236}">
                <a16:creationId xmlns:a16="http://schemas.microsoft.com/office/drawing/2014/main" id="{C51E148F-36BF-C259-F847-C31DC2D73EE9}"/>
              </a:ext>
            </a:extLst>
          </p:cNvPr>
          <p:cNvSpPr txBox="1">
            <a:spLocks/>
          </p:cNvSpPr>
          <p:nvPr/>
        </p:nvSpPr>
        <p:spPr>
          <a:xfrm>
            <a:off x="10668911" y="5042825"/>
            <a:ext cx="7440551" cy="4974392"/>
          </a:xfrm>
          <a:prstGeom prst="rect">
            <a:avLst/>
          </a:prstGeom>
        </p:spPr>
        <p:txBody>
          <a:bodyPr vert="horz" lIns="137160" tIns="68580" rIns="137160" bIns="6858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3000" b="1" dirty="0">
                <a:latin typeface="Tahoma" panose="020B0604030504040204" pitchFamily="34" charset="0"/>
                <a:ea typeface="Tahoma" panose="020B0604030504040204" pitchFamily="34" charset="0"/>
                <a:cs typeface="Tahoma" panose="020B0604030504040204" pitchFamily="34" charset="0"/>
              </a:rPr>
              <a:t>Concept bio-inspiré:</a:t>
            </a:r>
          </a:p>
          <a:p>
            <a:pPr marL="0" indent="0">
              <a:buNone/>
            </a:pPr>
            <a:r>
              <a:rPr lang="fr-FR" sz="2700" dirty="0">
                <a:latin typeface="Tahoma" panose="020B0604030504040204" pitchFamily="34" charset="0"/>
                <a:ea typeface="Tahoma" panose="020B0604030504040204" pitchFamily="34" charset="0"/>
                <a:cs typeface="Tahoma" panose="020B0604030504040204" pitchFamily="34" charset="0"/>
              </a:rPr>
              <a:t>La </a:t>
            </a:r>
            <a:r>
              <a:rPr lang="fr-FR" sz="2700" i="1" dirty="0">
                <a:latin typeface="Tahoma" panose="020B0604030504040204" pitchFamily="34" charset="0"/>
                <a:ea typeface="Tahoma" panose="020B0604030504040204" pitchFamily="34" charset="0"/>
                <a:cs typeface="Tahoma" panose="020B0604030504040204" pitchFamily="34" charset="0"/>
              </a:rPr>
              <a:t>livraison sous conditions</a:t>
            </a:r>
            <a:r>
              <a:rPr lang="fr-FR" sz="2700" dirty="0">
                <a:latin typeface="Tahoma" panose="020B0604030504040204" pitchFamily="34" charset="0"/>
                <a:ea typeface="Tahoma" panose="020B0604030504040204" pitchFamily="34" charset="0"/>
                <a:cs typeface="Tahoma" panose="020B0604030504040204" pitchFamily="34" charset="0"/>
              </a:rPr>
              <a:t> est basée sur :</a:t>
            </a: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le </a:t>
            </a:r>
            <a:r>
              <a:rPr lang="fr-FR" sz="2700" i="1" dirty="0">
                <a:latin typeface="Tahoma" panose="020B0604030504040204" pitchFamily="34" charset="0"/>
                <a:ea typeface="Tahoma" panose="020B0604030504040204" pitchFamily="34" charset="0"/>
                <a:cs typeface="Tahoma" panose="020B0604030504040204" pitchFamily="34" charset="0"/>
              </a:rPr>
              <a:t>taux de remplissage </a:t>
            </a:r>
            <a:r>
              <a:rPr lang="fr-FR" sz="2700" dirty="0">
                <a:latin typeface="Tahoma" panose="020B0604030504040204" pitchFamily="34" charset="0"/>
                <a:ea typeface="Tahoma" panose="020B0604030504040204" pitchFamily="34" charset="0"/>
                <a:cs typeface="Tahoma" panose="020B0604030504040204" pitchFamily="34" charset="0"/>
              </a:rPr>
              <a:t>du véhicule qui transporte la commande au client. </a:t>
            </a:r>
          </a:p>
          <a:p>
            <a:pPr>
              <a:buFontTx/>
              <a:buChar char="-"/>
            </a:pPr>
            <a:endParaRPr lang="fr-FR" sz="2700" dirty="0">
              <a:latin typeface="Tahoma" panose="020B0604030504040204" pitchFamily="34" charset="0"/>
              <a:ea typeface="Tahoma" panose="020B0604030504040204" pitchFamily="34" charset="0"/>
              <a:cs typeface="Tahoma" panose="020B0604030504040204" pitchFamily="34" charset="0"/>
            </a:endParaRP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Le </a:t>
            </a:r>
            <a:r>
              <a:rPr lang="fr-FR" sz="2700" i="1" dirty="0">
                <a:latin typeface="Tahoma" panose="020B0604030504040204" pitchFamily="34" charset="0"/>
                <a:ea typeface="Tahoma" panose="020B0604030504040204" pitchFamily="34" charset="0"/>
                <a:cs typeface="Tahoma" panose="020B0604030504040204" pitchFamily="34" charset="0"/>
              </a:rPr>
              <a:t>degré d’urgence de livraison</a:t>
            </a:r>
          </a:p>
          <a:p>
            <a:pPr marL="0" indent="0">
              <a:buNone/>
            </a:pPr>
            <a:endParaRPr lang="fr-FR" sz="2700" dirty="0">
              <a:latin typeface="Tahoma" panose="020B0604030504040204" pitchFamily="34" charset="0"/>
              <a:ea typeface="Tahoma" panose="020B0604030504040204" pitchFamily="34" charset="0"/>
              <a:cs typeface="Tahoma" panose="020B0604030504040204" pitchFamily="34" charset="0"/>
            </a:endParaRPr>
          </a:p>
          <a:p>
            <a:pPr>
              <a:buFontTx/>
              <a:buChar char="-"/>
            </a:pPr>
            <a:r>
              <a:rPr lang="fr-FR" sz="2700" dirty="0">
                <a:latin typeface="Tahoma" panose="020B0604030504040204" pitchFamily="34" charset="0"/>
                <a:ea typeface="Tahoma" panose="020B0604030504040204" pitchFamily="34" charset="0"/>
                <a:cs typeface="Tahoma" panose="020B0604030504040204" pitchFamily="34" charset="0"/>
              </a:rPr>
              <a:t>Usager est prêt à attendre sa commande</a:t>
            </a:r>
          </a:p>
        </p:txBody>
      </p:sp>
      <p:pic>
        <p:nvPicPr>
          <p:cNvPr id="51" name="Graphique 50" descr="Flèche : pivoter à droite avec un remplissage uni">
            <a:extLst>
              <a:ext uri="{FF2B5EF4-FFF2-40B4-BE49-F238E27FC236}">
                <a16:creationId xmlns:a16="http://schemas.microsoft.com/office/drawing/2014/main" id="{2F6C08BE-312B-E3A5-A9A0-52E39CAB38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22972" y="2545617"/>
            <a:ext cx="1371600" cy="1371600"/>
          </a:xfrm>
          <a:prstGeom prst="rect">
            <a:avLst/>
          </a:prstGeom>
        </p:spPr>
      </p:pic>
      <p:sp>
        <p:nvSpPr>
          <p:cNvPr id="58" name="Ellipse 57">
            <a:extLst>
              <a:ext uri="{FF2B5EF4-FFF2-40B4-BE49-F238E27FC236}">
                <a16:creationId xmlns:a16="http://schemas.microsoft.com/office/drawing/2014/main" id="{48656649-1419-847B-7347-E443B15DC464}"/>
              </a:ext>
            </a:extLst>
          </p:cNvPr>
          <p:cNvSpPr/>
          <p:nvPr/>
        </p:nvSpPr>
        <p:spPr>
          <a:xfrm>
            <a:off x="14892031" y="123387"/>
            <a:ext cx="543017" cy="578370"/>
          </a:xfrm>
          <a:prstGeom prst="ellipse">
            <a:avLst/>
          </a:prstGeom>
          <a:solidFill>
            <a:srgbClr val="9BBB59">
              <a:lumMod val="40000"/>
              <a:lumOff val="6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fr-FR" sz="2400" kern="0" dirty="0">
              <a:latin typeface="Tahoma" panose="020B0604030504040204" pitchFamily="34" charset="0"/>
              <a:ea typeface="Tahoma" panose="020B0604030504040204" pitchFamily="34" charset="0"/>
              <a:cs typeface="Tahoma" panose="020B0604030504040204" pitchFamily="34" charset="0"/>
            </a:endParaRPr>
          </a:p>
        </p:txBody>
      </p:sp>
      <p:sp>
        <p:nvSpPr>
          <p:cNvPr id="35" name="ZoneTexte 34">
            <a:extLst>
              <a:ext uri="{FF2B5EF4-FFF2-40B4-BE49-F238E27FC236}">
                <a16:creationId xmlns:a16="http://schemas.microsoft.com/office/drawing/2014/main" id="{9F74081D-48EE-CE13-7ADB-18AF39419B61}"/>
              </a:ext>
            </a:extLst>
          </p:cNvPr>
          <p:cNvSpPr txBox="1"/>
          <p:nvPr/>
        </p:nvSpPr>
        <p:spPr>
          <a:xfrm>
            <a:off x="10018285" y="229045"/>
            <a:ext cx="7260530" cy="969496"/>
          </a:xfrm>
          <a:prstGeom prst="rect">
            <a:avLst/>
          </a:prstGeom>
          <a:noFill/>
        </p:spPr>
        <p:txBody>
          <a:bodyPr wrap="square" rtlCol="0">
            <a:spAutoFit/>
          </a:bodyPr>
          <a:lstStyle/>
          <a:p>
            <a:pPr marL="514350" indent="-514350">
              <a:buFont typeface="Arial" panose="020B0604020202020204" pitchFamily="34" charset="0"/>
              <a:buChar char="•"/>
            </a:pPr>
            <a:r>
              <a:rPr lang="fr-FR" sz="3000" b="1" dirty="0">
                <a:latin typeface="Tahoma" panose="020B0604030504040204" pitchFamily="34" charset="0"/>
                <a:ea typeface="Tahoma" panose="020B0604030504040204" pitchFamily="34" charset="0"/>
                <a:cs typeface="Tahoma" panose="020B0604030504040204" pitchFamily="34" charset="0"/>
              </a:rPr>
              <a:t>Enjeux pour l’usager:</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Maintenir une qualité de vie en ville</a:t>
            </a:r>
          </a:p>
        </p:txBody>
      </p:sp>
      <p:sp>
        <p:nvSpPr>
          <p:cNvPr id="36" name="ZoneTexte 35">
            <a:extLst>
              <a:ext uri="{FF2B5EF4-FFF2-40B4-BE49-F238E27FC236}">
                <a16:creationId xmlns:a16="http://schemas.microsoft.com/office/drawing/2014/main" id="{7D1A4CB8-0AFB-A1C9-6B30-E851C6D6F0F3}"/>
              </a:ext>
            </a:extLst>
          </p:cNvPr>
          <p:cNvSpPr txBox="1"/>
          <p:nvPr/>
        </p:nvSpPr>
        <p:spPr>
          <a:xfrm>
            <a:off x="10018286" y="1701928"/>
            <a:ext cx="8351175" cy="1800493"/>
          </a:xfrm>
          <a:prstGeom prst="rect">
            <a:avLst/>
          </a:prstGeom>
          <a:noFill/>
        </p:spPr>
        <p:txBody>
          <a:bodyPr wrap="square" rtlCol="0">
            <a:spAutoFit/>
          </a:bodyPr>
          <a:lstStyle/>
          <a:p>
            <a:pPr marL="514350" indent="-514350">
              <a:buFont typeface="Arial" panose="020B0604020202020204" pitchFamily="34" charset="0"/>
              <a:buChar char="•"/>
            </a:pPr>
            <a:r>
              <a:rPr lang="fr-FR" sz="3000" b="1" dirty="0">
                <a:latin typeface="Tahoma" panose="020B0604030504040204" pitchFamily="34" charset="0"/>
                <a:ea typeface="Tahoma" panose="020B0604030504040204" pitchFamily="34" charset="0"/>
                <a:cs typeface="Tahoma" panose="020B0604030504040204" pitchFamily="34" charset="0"/>
              </a:rPr>
              <a:t>Objectifs:</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Vivre sainement, au calme</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Améliorer la qualité de l’air</a:t>
            </a:r>
          </a:p>
          <a:p>
            <a:pPr marL="1114425" lvl="1" indent="-428625">
              <a:buFont typeface="Arial" panose="020B0604020202020204" pitchFamily="34" charset="0"/>
              <a:buChar char="•"/>
            </a:pPr>
            <a:r>
              <a:rPr lang="fr-FR" sz="2700" dirty="0">
                <a:latin typeface="Tahoma" panose="020B0604030504040204" pitchFamily="34" charset="0"/>
                <a:ea typeface="Tahoma" panose="020B0604030504040204" pitchFamily="34" charset="0"/>
                <a:cs typeface="Tahoma" panose="020B0604030504040204" pitchFamily="34" charset="0"/>
              </a:rPr>
              <a:t>Réduire son impact environnemental</a:t>
            </a:r>
          </a:p>
        </p:txBody>
      </p:sp>
      <p:sp>
        <p:nvSpPr>
          <p:cNvPr id="53" name="ZoneTexte 52">
            <a:extLst>
              <a:ext uri="{FF2B5EF4-FFF2-40B4-BE49-F238E27FC236}">
                <a16:creationId xmlns:a16="http://schemas.microsoft.com/office/drawing/2014/main" id="{AE6D8385-9B48-6136-83B8-75E20F162837}"/>
              </a:ext>
            </a:extLst>
          </p:cNvPr>
          <p:cNvSpPr txBox="1"/>
          <p:nvPr/>
        </p:nvSpPr>
        <p:spPr>
          <a:xfrm>
            <a:off x="406455" y="-29487"/>
            <a:ext cx="3461204" cy="553998"/>
          </a:xfrm>
          <a:prstGeom prst="rect">
            <a:avLst/>
          </a:prstGeom>
          <a:solidFill>
            <a:schemeClr val="bg1"/>
          </a:solidFill>
        </p:spPr>
        <p:txBody>
          <a:bodyPr wrap="none" rtlCol="0">
            <a:spAutoFit/>
          </a:bodyPr>
          <a:lstStyle/>
          <a:p>
            <a:r>
              <a:rPr lang="fr-FR" sz="3000" b="1" dirty="0">
                <a:latin typeface="Tahoma" panose="020B0604030504040204" pitchFamily="34" charset="0"/>
                <a:ea typeface="Tahoma" panose="020B0604030504040204" pitchFamily="34" charset="0"/>
                <a:cs typeface="Tahoma" panose="020B0604030504040204" pitchFamily="34" charset="0"/>
              </a:rPr>
              <a:t>Nom du concept:</a:t>
            </a:r>
          </a:p>
        </p:txBody>
      </p:sp>
      <p:grpSp>
        <p:nvGrpSpPr>
          <p:cNvPr id="56" name="Groupe 55">
            <a:extLst>
              <a:ext uri="{FF2B5EF4-FFF2-40B4-BE49-F238E27FC236}">
                <a16:creationId xmlns:a16="http://schemas.microsoft.com/office/drawing/2014/main" id="{6287AD50-C1C5-8808-E90D-381A5D929727}"/>
              </a:ext>
            </a:extLst>
          </p:cNvPr>
          <p:cNvGrpSpPr/>
          <p:nvPr/>
        </p:nvGrpSpPr>
        <p:grpSpPr>
          <a:xfrm>
            <a:off x="685801" y="489236"/>
            <a:ext cx="4438649" cy="1204656"/>
            <a:chOff x="3758549" y="285705"/>
            <a:chExt cx="2959099" cy="803104"/>
          </a:xfrm>
        </p:grpSpPr>
        <p:pic>
          <p:nvPicPr>
            <p:cNvPr id="57" name="Graphique 56" descr="Abeille avec un remplissage uni">
              <a:extLst>
                <a:ext uri="{FF2B5EF4-FFF2-40B4-BE49-F238E27FC236}">
                  <a16:creationId xmlns:a16="http://schemas.microsoft.com/office/drawing/2014/main" id="{EBBEBDCA-6208-16AA-51D7-56D8F82623DA}"/>
                </a:ext>
              </a:extLst>
            </p:cNvPr>
            <p:cNvPicPr>
              <a:picLocks noChangeAspect="1"/>
            </p:cNvPicPr>
            <p:nvPr/>
          </p:nvPicPr>
          <p:blipFill>
            <a:blip r:embed="rId5">
              <a:duotone>
                <a:prstClr val="black"/>
                <a:schemeClr val="bg1">
                  <a:tint val="45000"/>
                  <a:satMod val="400000"/>
                </a:schemeClr>
              </a:duotone>
              <a:extLst>
                <a:ext uri="{96DAC541-7B7A-43D3-8B79-37D633B846F1}">
                  <asvg:svgBlip xmlns:asvg="http://schemas.microsoft.com/office/drawing/2016/SVG/main" r:embed="rId6"/>
                </a:ext>
              </a:extLst>
            </a:blip>
            <a:stretch>
              <a:fillRect/>
            </a:stretch>
          </p:blipFill>
          <p:spPr>
            <a:xfrm>
              <a:off x="4301756" y="285705"/>
              <a:ext cx="786495" cy="786495"/>
            </a:xfrm>
            <a:prstGeom prst="rect">
              <a:avLst/>
            </a:prstGeom>
          </p:spPr>
        </p:pic>
        <p:grpSp>
          <p:nvGrpSpPr>
            <p:cNvPr id="60" name="Groupe 59">
              <a:extLst>
                <a:ext uri="{FF2B5EF4-FFF2-40B4-BE49-F238E27FC236}">
                  <a16:creationId xmlns:a16="http://schemas.microsoft.com/office/drawing/2014/main" id="{5410BFFF-2F7A-8C00-73A1-BAF9F4319A8D}"/>
                </a:ext>
              </a:extLst>
            </p:cNvPr>
            <p:cNvGrpSpPr/>
            <p:nvPr/>
          </p:nvGrpSpPr>
          <p:grpSpPr>
            <a:xfrm>
              <a:off x="3758549" y="368116"/>
              <a:ext cx="2959099" cy="720693"/>
              <a:chOff x="5822107" y="-1317784"/>
              <a:chExt cx="4572608" cy="837897"/>
            </a:xfrm>
          </p:grpSpPr>
          <p:pic>
            <p:nvPicPr>
              <p:cNvPr id="61" name="Picture 2" descr="pomme de pin Icône gratuit">
                <a:extLst>
                  <a:ext uri="{FF2B5EF4-FFF2-40B4-BE49-F238E27FC236}">
                    <a16:creationId xmlns:a16="http://schemas.microsoft.com/office/drawing/2014/main" id="{13396E69-F7F4-EF53-3238-BAF832597444}"/>
                  </a:ext>
                </a:extLst>
              </p:cNvPr>
              <p:cNvPicPr>
                <a:picLocks noChangeAspect="1" noChangeArrowheads="1"/>
              </p:cNvPicPr>
              <p:nvPr/>
            </p:nvPicPr>
            <p:blipFill>
              <a:blip r:embed="rId7" cstate="screen">
                <a:duotone>
                  <a:prstClr val="black"/>
                  <a:schemeClr val="bg1">
                    <a:lumMod val="95000"/>
                    <a:tint val="45000"/>
                    <a:satMod val="400000"/>
                  </a:schemeClr>
                </a:duotone>
                <a:extLst>
                  <a:ext uri="{28A0092B-C50C-407E-A947-70E740481C1C}">
                    <a14:useLocalDpi xmlns:a14="http://schemas.microsoft.com/office/drawing/2010/main"/>
                  </a:ext>
                </a:extLst>
              </a:blip>
              <a:srcRect/>
              <a:stretch>
                <a:fillRect/>
              </a:stretch>
            </p:blipFill>
            <p:spPr bwMode="auto">
              <a:xfrm>
                <a:off x="5822107" y="-1317784"/>
                <a:ext cx="744577" cy="744577"/>
              </a:xfrm>
              <a:prstGeom prst="rect">
                <a:avLst/>
              </a:prstGeom>
              <a:noFill/>
              <a:extLst>
                <a:ext uri="{909E8E84-426E-40DD-AFC4-6F175D3DCCD1}">
                  <a14:hiddenFill xmlns:a14="http://schemas.microsoft.com/office/drawing/2010/main">
                    <a:solidFill>
                      <a:srgbClr val="FFFFFF"/>
                    </a:solidFill>
                  </a14:hiddenFill>
                </a:ext>
              </a:extLst>
            </p:spPr>
          </p:pic>
          <p:sp>
            <p:nvSpPr>
              <p:cNvPr id="66" name="ZoneTexte 65">
                <a:extLst>
                  <a:ext uri="{FF2B5EF4-FFF2-40B4-BE49-F238E27FC236}">
                    <a16:creationId xmlns:a16="http://schemas.microsoft.com/office/drawing/2014/main" id="{7F3CC1D5-10FC-2E5F-4601-8318B527D16B}"/>
                  </a:ext>
                </a:extLst>
              </p:cNvPr>
              <p:cNvSpPr txBox="1"/>
              <p:nvPr/>
            </p:nvSpPr>
            <p:spPr>
              <a:xfrm>
                <a:off x="7850286" y="-1123980"/>
                <a:ext cx="2544429" cy="644093"/>
              </a:xfrm>
              <a:prstGeom prst="rect">
                <a:avLst/>
              </a:prstGeom>
              <a:noFill/>
            </p:spPr>
            <p:txBody>
              <a:bodyPr wrap="square" rtlCol="0">
                <a:spAutoFit/>
              </a:bodyPr>
              <a:lstStyle/>
              <a:p>
                <a:pPr algn="ctr"/>
                <a:r>
                  <a:rPr lang="fr-FR" sz="24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Livraison sous conditions</a:t>
                </a:r>
              </a:p>
            </p:txBody>
          </p:sp>
        </p:grpSp>
      </p:grpSp>
      <p:sp>
        <p:nvSpPr>
          <p:cNvPr id="74" name="Ellipse 73">
            <a:extLst>
              <a:ext uri="{FF2B5EF4-FFF2-40B4-BE49-F238E27FC236}">
                <a16:creationId xmlns:a16="http://schemas.microsoft.com/office/drawing/2014/main" id="{F564D5F9-B69B-018C-291A-D12934A20BEB}"/>
              </a:ext>
            </a:extLst>
          </p:cNvPr>
          <p:cNvSpPr/>
          <p:nvPr/>
        </p:nvSpPr>
        <p:spPr>
          <a:xfrm>
            <a:off x="9391872" y="-3606301"/>
            <a:ext cx="9332601" cy="8248793"/>
          </a:xfrm>
          <a:custGeom>
            <a:avLst/>
            <a:gdLst>
              <a:gd name="connsiteX0" fmla="*/ 0 w 9332601"/>
              <a:gd name="connsiteY0" fmla="*/ 4124397 h 8248793"/>
              <a:gd name="connsiteX1" fmla="*/ 4666301 w 9332601"/>
              <a:gd name="connsiteY1" fmla="*/ 0 h 8248793"/>
              <a:gd name="connsiteX2" fmla="*/ 9332602 w 9332601"/>
              <a:gd name="connsiteY2" fmla="*/ 4124397 h 8248793"/>
              <a:gd name="connsiteX3" fmla="*/ 4666301 w 9332601"/>
              <a:gd name="connsiteY3" fmla="*/ 8248794 h 8248793"/>
              <a:gd name="connsiteX4" fmla="*/ 0 w 9332601"/>
              <a:gd name="connsiteY4" fmla="*/ 4124397 h 8248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2601" h="8248793" extrusionOk="0">
                <a:moveTo>
                  <a:pt x="0" y="4124397"/>
                </a:moveTo>
                <a:cubicBezTo>
                  <a:pt x="-466209" y="2389098"/>
                  <a:pt x="1903286" y="161626"/>
                  <a:pt x="4666301" y="0"/>
                </a:cubicBezTo>
                <a:cubicBezTo>
                  <a:pt x="7434160" y="364033"/>
                  <a:pt x="8936740" y="1463321"/>
                  <a:pt x="9332602" y="4124397"/>
                </a:cubicBezTo>
                <a:cubicBezTo>
                  <a:pt x="9331088" y="6461380"/>
                  <a:pt x="7421960" y="8696572"/>
                  <a:pt x="4666301" y="8248794"/>
                </a:cubicBezTo>
                <a:cubicBezTo>
                  <a:pt x="1604121" y="8053868"/>
                  <a:pt x="288864" y="6593239"/>
                  <a:pt x="0" y="4124397"/>
                </a:cubicBezTo>
                <a:close/>
              </a:path>
            </a:pathLst>
          </a:custGeom>
          <a:noFill/>
          <a:ln w="19050">
            <a:solidFill>
              <a:schemeClr val="tx1"/>
            </a:solidFill>
            <a:prstDash val="dash"/>
            <a:extLst>
              <a:ext uri="{C807C97D-BFC1-408E-A445-0C87EB9F89A2}">
                <ask:lineSketchStyleProps xmlns:ask="http://schemas.microsoft.com/office/drawing/2018/sketchyshapes" sd="16600828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p>
        </p:txBody>
      </p:sp>
      <p:sp>
        <p:nvSpPr>
          <p:cNvPr id="33" name="Ellipse 32">
            <a:extLst>
              <a:ext uri="{FF2B5EF4-FFF2-40B4-BE49-F238E27FC236}">
                <a16:creationId xmlns:a16="http://schemas.microsoft.com/office/drawing/2014/main" id="{35320F20-F1AE-4013-B630-45A8EA151EF9}"/>
              </a:ext>
            </a:extLst>
          </p:cNvPr>
          <p:cNvSpPr/>
          <p:nvPr/>
        </p:nvSpPr>
        <p:spPr>
          <a:xfrm>
            <a:off x="15614860" y="117209"/>
            <a:ext cx="543017" cy="578372"/>
          </a:xfrm>
          <a:prstGeom prst="ellipse">
            <a:avLst/>
          </a:prstGeom>
          <a:solidFill>
            <a:srgbClr val="ABD6E3"/>
          </a:solidFill>
          <a:ln w="9525">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pPr algn="ctr"/>
            <a:endParaRPr lang="fr-FR" sz="1575"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34" name="Ellipse 33">
            <a:extLst>
              <a:ext uri="{FF2B5EF4-FFF2-40B4-BE49-F238E27FC236}">
                <a16:creationId xmlns:a16="http://schemas.microsoft.com/office/drawing/2014/main" id="{DA983967-D2A7-19B9-1302-03BA28B36F82}"/>
              </a:ext>
            </a:extLst>
          </p:cNvPr>
          <p:cNvSpPr/>
          <p:nvPr/>
        </p:nvSpPr>
        <p:spPr>
          <a:xfrm>
            <a:off x="16423213" y="117210"/>
            <a:ext cx="543017" cy="578370"/>
          </a:xfrm>
          <a:prstGeom prst="ellipse">
            <a:avLst/>
          </a:prstGeom>
          <a:solidFill>
            <a:srgbClr val="8064A2">
              <a:lumMod val="40000"/>
              <a:lumOff val="60000"/>
            </a:srgbClr>
          </a:solidFill>
          <a:ln w="9525" cap="flat" cmpd="sng" algn="ctr">
            <a:solidFill>
              <a:sysClr val="window" lastClr="FFFFFF"/>
            </a:solidFill>
            <a:prstDash val="solid"/>
          </a:ln>
          <a:effectLst>
            <a:outerShdw blurRad="40000" dist="23000" dir="5400000" rotWithShape="0">
              <a:srgbClr val="000000">
                <a:alpha val="35000"/>
              </a:srgbClr>
            </a:outerShdw>
          </a:effectLst>
        </p:spPr>
        <p:txBody>
          <a:bodyPr rot="0" spcFirstLastPara="0" vert="horz" wrap="square" lIns="137160" tIns="68580" rIns="137160" bIns="68580" numCol="1" spcCol="0" rtlCol="0" fromWordArt="0" anchor="ctr" anchorCtr="0" forceAA="0" compatLnSpc="1">
            <a:prstTxWarp prst="textNoShape">
              <a:avLst/>
            </a:prstTxWarp>
            <a:noAutofit/>
          </a:bodyPr>
          <a:lstStyle/>
          <a:p>
            <a:pPr algn="ctr" defTabSz="1371600">
              <a:defRPr/>
            </a:pPr>
            <a:endParaRPr lang="fr-FR" sz="1575" kern="0" dirty="0">
              <a:latin typeface="Tahoma" panose="020B0604030504040204" pitchFamily="34" charset="0"/>
              <a:ea typeface="Tahoma" panose="020B0604030504040204" pitchFamily="34" charset="0"/>
              <a:cs typeface="Tahoma" panose="020B0604030504040204" pitchFamily="34" charset="0"/>
            </a:endParaRPr>
          </a:p>
        </p:txBody>
      </p:sp>
      <p:sp>
        <p:nvSpPr>
          <p:cNvPr id="37" name="Ellipse 36">
            <a:extLst>
              <a:ext uri="{FF2B5EF4-FFF2-40B4-BE49-F238E27FC236}">
                <a16:creationId xmlns:a16="http://schemas.microsoft.com/office/drawing/2014/main" id="{12867641-C2A7-D201-B418-F4ACF189996C}"/>
              </a:ext>
            </a:extLst>
          </p:cNvPr>
          <p:cNvSpPr/>
          <p:nvPr/>
        </p:nvSpPr>
        <p:spPr>
          <a:xfrm>
            <a:off x="17217323" y="143413"/>
            <a:ext cx="543017" cy="555161"/>
          </a:xfrm>
          <a:prstGeom prst="ellipse">
            <a:avLst/>
          </a:prstGeom>
          <a:solidFill>
            <a:srgbClr val="FCCCA8"/>
          </a:solidFill>
          <a:ln>
            <a:solidFill>
              <a:schemeClr val="bg1"/>
            </a:solidFill>
          </a:ln>
        </p:spPr>
        <p:style>
          <a:lnRef idx="1">
            <a:schemeClr val="accent5"/>
          </a:lnRef>
          <a:fillRef idx="3">
            <a:schemeClr val="accent5"/>
          </a:fillRef>
          <a:effectRef idx="2">
            <a:schemeClr val="accent5"/>
          </a:effectRef>
          <a:fontRef idx="minor">
            <a:schemeClr val="lt1"/>
          </a:fontRef>
        </p:style>
        <p:txBody>
          <a:bodyPr rot="0" spcFirstLastPara="0" vert="horz" wrap="square" lIns="137160" tIns="68580" rIns="137160" bIns="68580" numCol="1" spcCol="0" rtlCol="0" fromWordArt="0" anchor="ctr" anchorCtr="0" forceAA="0" compatLnSpc="1">
            <a:prstTxWarp prst="textNoShape">
              <a:avLst/>
            </a:prstTxWarp>
            <a:noAutofit/>
          </a:bodyPr>
          <a:lstStyle/>
          <a:p>
            <a:endParaRPr lang="fr-FR" sz="2700"/>
          </a:p>
        </p:txBody>
      </p:sp>
      <p:pic>
        <p:nvPicPr>
          <p:cNvPr id="38" name="Image 37">
            <a:extLst>
              <a:ext uri="{FF2B5EF4-FFF2-40B4-BE49-F238E27FC236}">
                <a16:creationId xmlns:a16="http://schemas.microsoft.com/office/drawing/2014/main" id="{3C9A977F-CFE4-38AF-3762-383553CFD76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55578" y="5042824"/>
            <a:ext cx="3694962" cy="5244176"/>
          </a:xfrm>
          <a:prstGeom prst="rect">
            <a:avLst/>
          </a:prstGeom>
        </p:spPr>
      </p:pic>
      <p:pic>
        <p:nvPicPr>
          <p:cNvPr id="49" name="Image 48">
            <a:extLst>
              <a:ext uri="{FF2B5EF4-FFF2-40B4-BE49-F238E27FC236}">
                <a16:creationId xmlns:a16="http://schemas.microsoft.com/office/drawing/2014/main" id="{5BC66B08-D3A9-CB3F-221D-4AEA67B409D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06186" y="5042823"/>
            <a:ext cx="3694962" cy="5244177"/>
          </a:xfrm>
          <a:prstGeom prst="rect">
            <a:avLst/>
          </a:prstGeom>
        </p:spPr>
      </p:pic>
    </p:spTree>
    <p:extLst>
      <p:ext uri="{BB962C8B-B14F-4D97-AF65-F5344CB8AC3E}">
        <p14:creationId xmlns:p14="http://schemas.microsoft.com/office/powerpoint/2010/main" val="1329231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descr="Une image contenant plante, cœlentéré, corail&#10;&#10;Description générée automatiquement">
            <a:extLst>
              <a:ext uri="{FF2B5EF4-FFF2-40B4-BE49-F238E27FC236}">
                <a16:creationId xmlns:a16="http://schemas.microsoft.com/office/drawing/2014/main" id="{C0D619DD-2BAE-5021-6629-7CFA6718972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729033" y="965200"/>
            <a:ext cx="7166198" cy="8356599"/>
          </a:xfrm>
          <a:prstGeom prst="rect">
            <a:avLst/>
          </a:prstGeom>
          <a:noFill/>
          <a:extLst>
            <a:ext uri="{53640926-AAD7-44D8-BBD7-CCE9431645EC}">
              <a14:shadowObscured xmlns:a14="http://schemas.microsoft.com/office/drawing/2010/main"/>
            </a:ext>
          </a:extLst>
        </p:spPr>
      </p:pic>
      <p:sp>
        <p:nvSpPr>
          <p:cNvPr id="21" name="Rectangle 20">
            <a:extLst>
              <a:ext uri="{FF2B5EF4-FFF2-40B4-BE49-F238E27FC236}">
                <a16:creationId xmlns:a16="http://schemas.microsoft.com/office/drawing/2014/main" id="{082C0107-34D8-F5DA-67F5-64B098444FD0}"/>
              </a:ext>
            </a:extLst>
          </p:cNvPr>
          <p:cNvSpPr/>
          <p:nvPr/>
        </p:nvSpPr>
        <p:spPr>
          <a:xfrm>
            <a:off x="5452319" y="6331165"/>
            <a:ext cx="3403809" cy="814703"/>
          </a:xfrm>
          <a:custGeom>
            <a:avLst/>
            <a:gdLst>
              <a:gd name="connsiteX0" fmla="*/ 0 w 3403809"/>
              <a:gd name="connsiteY0" fmla="*/ 0 h 814703"/>
              <a:gd name="connsiteX1" fmla="*/ 533263 w 3403809"/>
              <a:gd name="connsiteY1" fmla="*/ 0 h 814703"/>
              <a:gd name="connsiteX2" fmla="*/ 998451 w 3403809"/>
              <a:gd name="connsiteY2" fmla="*/ 0 h 814703"/>
              <a:gd name="connsiteX3" fmla="*/ 1497676 w 3403809"/>
              <a:gd name="connsiteY3" fmla="*/ 0 h 814703"/>
              <a:gd name="connsiteX4" fmla="*/ 2099016 w 3403809"/>
              <a:gd name="connsiteY4" fmla="*/ 0 h 814703"/>
              <a:gd name="connsiteX5" fmla="*/ 2632279 w 3403809"/>
              <a:gd name="connsiteY5" fmla="*/ 0 h 814703"/>
              <a:gd name="connsiteX6" fmla="*/ 3403809 w 3403809"/>
              <a:gd name="connsiteY6" fmla="*/ 0 h 814703"/>
              <a:gd name="connsiteX7" fmla="*/ 3403809 w 3403809"/>
              <a:gd name="connsiteY7" fmla="*/ 415499 h 814703"/>
              <a:gd name="connsiteX8" fmla="*/ 3403809 w 3403809"/>
              <a:gd name="connsiteY8" fmla="*/ 814703 h 814703"/>
              <a:gd name="connsiteX9" fmla="*/ 2836508 w 3403809"/>
              <a:gd name="connsiteY9" fmla="*/ 814703 h 814703"/>
              <a:gd name="connsiteX10" fmla="*/ 2337282 w 3403809"/>
              <a:gd name="connsiteY10" fmla="*/ 814703 h 814703"/>
              <a:gd name="connsiteX11" fmla="*/ 1701905 w 3403809"/>
              <a:gd name="connsiteY11" fmla="*/ 814703 h 814703"/>
              <a:gd name="connsiteX12" fmla="*/ 1168641 w 3403809"/>
              <a:gd name="connsiteY12" fmla="*/ 814703 h 814703"/>
              <a:gd name="connsiteX13" fmla="*/ 703454 w 3403809"/>
              <a:gd name="connsiteY13" fmla="*/ 814703 h 814703"/>
              <a:gd name="connsiteX14" fmla="*/ 0 w 3403809"/>
              <a:gd name="connsiteY14" fmla="*/ 814703 h 814703"/>
              <a:gd name="connsiteX15" fmla="*/ 0 w 3403809"/>
              <a:gd name="connsiteY15" fmla="*/ 423646 h 814703"/>
              <a:gd name="connsiteX16" fmla="*/ 0 w 3403809"/>
              <a:gd name="connsiteY16" fmla="*/ 0 h 8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03809" h="814703" fill="none" extrusionOk="0">
                <a:moveTo>
                  <a:pt x="0" y="0"/>
                </a:moveTo>
                <a:cubicBezTo>
                  <a:pt x="158779" y="-34546"/>
                  <a:pt x="279364" y="57303"/>
                  <a:pt x="533263" y="0"/>
                </a:cubicBezTo>
                <a:cubicBezTo>
                  <a:pt x="787162" y="-57303"/>
                  <a:pt x="889255" y="38252"/>
                  <a:pt x="998451" y="0"/>
                </a:cubicBezTo>
                <a:cubicBezTo>
                  <a:pt x="1107647" y="-38252"/>
                  <a:pt x="1294967" y="58061"/>
                  <a:pt x="1497676" y="0"/>
                </a:cubicBezTo>
                <a:cubicBezTo>
                  <a:pt x="1700386" y="-58061"/>
                  <a:pt x="1826266" y="18140"/>
                  <a:pt x="2099016" y="0"/>
                </a:cubicBezTo>
                <a:cubicBezTo>
                  <a:pt x="2371766" y="-18140"/>
                  <a:pt x="2435994" y="53518"/>
                  <a:pt x="2632279" y="0"/>
                </a:cubicBezTo>
                <a:cubicBezTo>
                  <a:pt x="2828564" y="-53518"/>
                  <a:pt x="3194757" y="45259"/>
                  <a:pt x="3403809" y="0"/>
                </a:cubicBezTo>
                <a:cubicBezTo>
                  <a:pt x="3451113" y="105177"/>
                  <a:pt x="3354124" y="238304"/>
                  <a:pt x="3403809" y="415499"/>
                </a:cubicBezTo>
                <a:cubicBezTo>
                  <a:pt x="3453494" y="592694"/>
                  <a:pt x="3397480" y="670403"/>
                  <a:pt x="3403809" y="814703"/>
                </a:cubicBezTo>
                <a:cubicBezTo>
                  <a:pt x="3195678" y="836117"/>
                  <a:pt x="3082908" y="804061"/>
                  <a:pt x="2836508" y="814703"/>
                </a:cubicBezTo>
                <a:cubicBezTo>
                  <a:pt x="2590108" y="825345"/>
                  <a:pt x="2453429" y="813745"/>
                  <a:pt x="2337282" y="814703"/>
                </a:cubicBezTo>
                <a:cubicBezTo>
                  <a:pt x="2221135" y="815661"/>
                  <a:pt x="1833882" y="798056"/>
                  <a:pt x="1701905" y="814703"/>
                </a:cubicBezTo>
                <a:cubicBezTo>
                  <a:pt x="1569928" y="831350"/>
                  <a:pt x="1432413" y="788315"/>
                  <a:pt x="1168641" y="814703"/>
                </a:cubicBezTo>
                <a:cubicBezTo>
                  <a:pt x="904869" y="841091"/>
                  <a:pt x="850662" y="788079"/>
                  <a:pt x="703454" y="814703"/>
                </a:cubicBezTo>
                <a:cubicBezTo>
                  <a:pt x="556246" y="841327"/>
                  <a:pt x="256360" y="764321"/>
                  <a:pt x="0" y="814703"/>
                </a:cubicBezTo>
                <a:cubicBezTo>
                  <a:pt x="-34386" y="662195"/>
                  <a:pt x="31152" y="604526"/>
                  <a:pt x="0" y="423646"/>
                </a:cubicBezTo>
                <a:cubicBezTo>
                  <a:pt x="-31152" y="242766"/>
                  <a:pt x="8799" y="135836"/>
                  <a:pt x="0" y="0"/>
                </a:cubicBezTo>
                <a:close/>
              </a:path>
              <a:path w="3403809" h="814703" stroke="0" extrusionOk="0">
                <a:moveTo>
                  <a:pt x="0" y="0"/>
                </a:moveTo>
                <a:cubicBezTo>
                  <a:pt x="172058" y="-39756"/>
                  <a:pt x="415955" y="25244"/>
                  <a:pt x="533263" y="0"/>
                </a:cubicBezTo>
                <a:cubicBezTo>
                  <a:pt x="650571" y="-25244"/>
                  <a:pt x="880431" y="54221"/>
                  <a:pt x="998451" y="0"/>
                </a:cubicBezTo>
                <a:cubicBezTo>
                  <a:pt x="1116471" y="-54221"/>
                  <a:pt x="1400317" y="64865"/>
                  <a:pt x="1633828" y="0"/>
                </a:cubicBezTo>
                <a:cubicBezTo>
                  <a:pt x="1867339" y="-64865"/>
                  <a:pt x="1921146" y="3202"/>
                  <a:pt x="2167092" y="0"/>
                </a:cubicBezTo>
                <a:cubicBezTo>
                  <a:pt x="2413038" y="-3202"/>
                  <a:pt x="2499562" y="6536"/>
                  <a:pt x="2700355" y="0"/>
                </a:cubicBezTo>
                <a:cubicBezTo>
                  <a:pt x="2901148" y="-6536"/>
                  <a:pt x="3140576" y="61025"/>
                  <a:pt x="3403809" y="0"/>
                </a:cubicBezTo>
                <a:cubicBezTo>
                  <a:pt x="3429449" y="129590"/>
                  <a:pt x="3362449" y="300404"/>
                  <a:pt x="3403809" y="391057"/>
                </a:cubicBezTo>
                <a:cubicBezTo>
                  <a:pt x="3445169" y="481710"/>
                  <a:pt x="3380769" y="613957"/>
                  <a:pt x="3403809" y="814703"/>
                </a:cubicBezTo>
                <a:cubicBezTo>
                  <a:pt x="3254997" y="835004"/>
                  <a:pt x="3042056" y="804912"/>
                  <a:pt x="2904584" y="814703"/>
                </a:cubicBezTo>
                <a:cubicBezTo>
                  <a:pt x="2767112" y="824494"/>
                  <a:pt x="2507907" y="766789"/>
                  <a:pt x="2337282" y="814703"/>
                </a:cubicBezTo>
                <a:cubicBezTo>
                  <a:pt x="2166657" y="862617"/>
                  <a:pt x="2046263" y="803680"/>
                  <a:pt x="1769981" y="814703"/>
                </a:cubicBezTo>
                <a:cubicBezTo>
                  <a:pt x="1493699" y="825726"/>
                  <a:pt x="1454079" y="783103"/>
                  <a:pt x="1236717" y="814703"/>
                </a:cubicBezTo>
                <a:cubicBezTo>
                  <a:pt x="1019355" y="846303"/>
                  <a:pt x="892961" y="765874"/>
                  <a:pt x="601340" y="814703"/>
                </a:cubicBezTo>
                <a:cubicBezTo>
                  <a:pt x="309719" y="863532"/>
                  <a:pt x="267738" y="770449"/>
                  <a:pt x="0" y="814703"/>
                </a:cubicBezTo>
                <a:cubicBezTo>
                  <a:pt x="-40033" y="669863"/>
                  <a:pt x="32288" y="506594"/>
                  <a:pt x="0" y="423646"/>
                </a:cubicBezTo>
                <a:cubicBezTo>
                  <a:pt x="-32288" y="340698"/>
                  <a:pt x="14154" y="122078"/>
                  <a:pt x="0" y="0"/>
                </a:cubicBezTo>
                <a:close/>
              </a:path>
            </a:pathLst>
          </a:custGeom>
          <a:solidFill>
            <a:schemeClr val="bg1"/>
          </a:solidFill>
          <a:ln w="381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a:solidFill>
                <a:schemeClr val="bg1"/>
              </a:solidFill>
            </a:endParaRPr>
          </a:p>
        </p:txBody>
      </p:sp>
      <p:sp>
        <p:nvSpPr>
          <p:cNvPr id="23" name="ZoneTexte 22">
            <a:extLst>
              <a:ext uri="{FF2B5EF4-FFF2-40B4-BE49-F238E27FC236}">
                <a16:creationId xmlns:a16="http://schemas.microsoft.com/office/drawing/2014/main" id="{C9D5D5A0-B4AC-A0E6-5A90-4292E82A528D}"/>
              </a:ext>
            </a:extLst>
          </p:cNvPr>
          <p:cNvSpPr txBox="1"/>
          <p:nvPr/>
        </p:nvSpPr>
        <p:spPr>
          <a:xfrm>
            <a:off x="5413217" y="6287170"/>
            <a:ext cx="3199915" cy="830997"/>
          </a:xfrm>
          <a:prstGeom prst="rect">
            <a:avLst/>
          </a:prstGeom>
          <a:noFill/>
        </p:spPr>
        <p:txBody>
          <a:bodyPr wrap="none" rtlCol="0">
            <a:spAutoFit/>
          </a:bodyPr>
          <a:lstStyle/>
          <a:p>
            <a:r>
              <a:rPr lang="fr-FR" sz="2400" dirty="0">
                <a:latin typeface="Tahoma" panose="020B0604030504040204" pitchFamily="34" charset="0"/>
                <a:ea typeface="Tahoma" panose="020B0604030504040204" pitchFamily="34" charset="0"/>
                <a:cs typeface="Tahoma" panose="020B0604030504040204" pitchFamily="34" charset="0"/>
              </a:rPr>
              <a:t>Logistique urbaine au </a:t>
            </a:r>
          </a:p>
          <a:p>
            <a:r>
              <a:rPr lang="fr-FR" sz="2400" dirty="0">
                <a:latin typeface="Tahoma" panose="020B0604030504040204" pitchFamily="34" charset="0"/>
                <a:ea typeface="Tahoma" panose="020B0604030504040204" pitchFamily="34" charset="0"/>
                <a:cs typeface="Tahoma" panose="020B0604030504040204" pitchFamily="34" charset="0"/>
              </a:rPr>
              <a:t>design bio- inspiré</a:t>
            </a:r>
            <a:endParaRPr lang="fr-FR" dirty="0">
              <a:latin typeface="Tahoma" panose="020B0604030504040204" pitchFamily="34" charset="0"/>
              <a:ea typeface="Tahoma" panose="020B0604030504040204" pitchFamily="34" charset="0"/>
              <a:cs typeface="Tahoma" panose="020B0604030504040204" pitchFamily="34" charset="0"/>
            </a:endParaRPr>
          </a:p>
        </p:txBody>
      </p:sp>
      <p:graphicFrame>
        <p:nvGraphicFramePr>
          <p:cNvPr id="4116" name="Espace réservé du contenu 2">
            <a:extLst>
              <a:ext uri="{FF2B5EF4-FFF2-40B4-BE49-F238E27FC236}">
                <a16:creationId xmlns:a16="http://schemas.microsoft.com/office/drawing/2014/main" id="{9E944302-5AF8-AA1D-4259-B24CDBCFD822}"/>
              </a:ext>
            </a:extLst>
          </p:cNvPr>
          <p:cNvGraphicFramePr>
            <a:graphicFrameLocks noGrp="1"/>
          </p:cNvGraphicFramePr>
          <p:nvPr>
            <p:ph idx="1"/>
            <p:extLst>
              <p:ext uri="{D42A27DB-BD31-4B8C-83A1-F6EECF244321}">
                <p14:modId xmlns:p14="http://schemas.microsoft.com/office/powerpoint/2010/main" val="637944953"/>
              </p:ext>
            </p:extLst>
          </p:nvPr>
        </p:nvGraphicFramePr>
        <p:xfrm>
          <a:off x="8895230" y="142630"/>
          <a:ext cx="8998875" cy="9179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re 1">
            <a:extLst>
              <a:ext uri="{FF2B5EF4-FFF2-40B4-BE49-F238E27FC236}">
                <a16:creationId xmlns:a16="http://schemas.microsoft.com/office/drawing/2014/main" id="{B68DB3D9-AC3F-4488-0B55-B0BBEF3FDC2A}"/>
              </a:ext>
            </a:extLst>
          </p:cNvPr>
          <p:cNvSpPr>
            <a:spLocks noGrp="1"/>
          </p:cNvSpPr>
          <p:nvPr>
            <p:ph type="title"/>
          </p:nvPr>
        </p:nvSpPr>
        <p:spPr>
          <a:xfrm>
            <a:off x="-1512168" y="2767236"/>
            <a:ext cx="3024336" cy="1989137"/>
          </a:xfrm>
        </p:spPr>
        <p:txBody>
          <a:bodyPr>
            <a:normAutofit fontScale="90000"/>
          </a:bodyPr>
          <a:lstStyle/>
          <a:p>
            <a:r>
              <a:rPr lang="fr-FR" dirty="0">
                <a:solidFill>
                  <a:schemeClr val="bg1"/>
                </a:solidFill>
              </a:rPr>
              <a:t>La logistique urbaine inspirée du vivant…</a:t>
            </a:r>
          </a:p>
        </p:txBody>
      </p:sp>
    </p:spTree>
    <p:extLst>
      <p:ext uri="{BB962C8B-B14F-4D97-AF65-F5344CB8AC3E}">
        <p14:creationId xmlns:p14="http://schemas.microsoft.com/office/powerpoint/2010/main" val="2307609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cstate="screen">
              <a:extLst>
                <a:ext uri="{28A0092B-C50C-407E-A947-70E740481C1C}">
                  <a14:useLocalDpi xmlns:a14="http://schemas.microsoft.com/office/drawing/2010/main"/>
                </a:ext>
              </a:extLst>
            </a:blip>
            <a:stretch>
              <a:fillRect t="-38888" b="-38888"/>
            </a:stretch>
          </a:blipFill>
        </p:spPr>
        <p:txBody>
          <a:bodyPr/>
          <a:lstStyle/>
          <a:p>
            <a:endParaRPr lang="fr-FR"/>
          </a:p>
        </p:txBody>
      </p:sp>
      <p:sp>
        <p:nvSpPr>
          <p:cNvPr id="3" name="Freeform 3"/>
          <p:cNvSpPr/>
          <p:nvPr/>
        </p:nvSpPr>
        <p:spPr>
          <a:xfrm>
            <a:off x="15580078" y="8923556"/>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fr-FR"/>
          </a:p>
        </p:txBody>
      </p:sp>
      <p:sp>
        <p:nvSpPr>
          <p:cNvPr id="4" name="Freeform 4"/>
          <p:cNvSpPr/>
          <p:nvPr/>
        </p:nvSpPr>
        <p:spPr>
          <a:xfrm>
            <a:off x="11215082" y="8126169"/>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fr-FR"/>
          </a:p>
        </p:txBody>
      </p:sp>
      <p:sp>
        <p:nvSpPr>
          <p:cNvPr id="5" name="Freeform 5"/>
          <p:cNvSpPr/>
          <p:nvPr/>
        </p:nvSpPr>
        <p:spPr>
          <a:xfrm>
            <a:off x="11215082" y="6852748"/>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fr-FR"/>
          </a:p>
        </p:txBody>
      </p:sp>
      <p:sp>
        <p:nvSpPr>
          <p:cNvPr id="6" name="Freeform 6"/>
          <p:cNvSpPr/>
          <p:nvPr/>
        </p:nvSpPr>
        <p:spPr>
          <a:xfrm>
            <a:off x="11215082" y="7508359"/>
            <a:ext cx="492932" cy="493153"/>
          </a:xfrm>
          <a:custGeom>
            <a:avLst/>
            <a:gdLst/>
            <a:ahLst/>
            <a:cxnLst/>
            <a:rect l="l" t="t" r="r" b="b"/>
            <a:pathLst>
              <a:path w="492932" h="493153">
                <a:moveTo>
                  <a:pt x="0" y="0"/>
                </a:moveTo>
                <a:lnTo>
                  <a:pt x="492932" y="0"/>
                </a:lnTo>
                <a:lnTo>
                  <a:pt x="492932" y="493154"/>
                </a:lnTo>
                <a:lnTo>
                  <a:pt x="0" y="493154"/>
                </a:lnTo>
                <a:lnTo>
                  <a:pt x="0" y="0"/>
                </a:lnTo>
                <a:close/>
              </a:path>
            </a:pathLst>
          </a:custGeom>
          <a: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fr-FR"/>
          </a:p>
        </p:txBody>
      </p:sp>
      <p:sp>
        <p:nvSpPr>
          <p:cNvPr id="7" name="Freeform 7"/>
          <p:cNvSpPr/>
          <p:nvPr/>
        </p:nvSpPr>
        <p:spPr>
          <a:xfrm>
            <a:off x="11215082" y="6231560"/>
            <a:ext cx="493153" cy="493153"/>
          </a:xfrm>
          <a:custGeom>
            <a:avLst/>
            <a:gdLst/>
            <a:ahLst/>
            <a:cxnLst/>
            <a:rect l="l" t="t" r="r" b="b"/>
            <a:pathLst>
              <a:path w="493153" h="493153">
                <a:moveTo>
                  <a:pt x="0" y="0"/>
                </a:moveTo>
                <a:lnTo>
                  <a:pt x="493153" y="0"/>
                </a:lnTo>
                <a:lnTo>
                  <a:pt x="493153" y="493153"/>
                </a:lnTo>
                <a:lnTo>
                  <a:pt x="0" y="493153"/>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fr-FR"/>
          </a:p>
        </p:txBody>
      </p:sp>
      <p:sp>
        <p:nvSpPr>
          <p:cNvPr id="8" name="Freeform 8"/>
          <p:cNvSpPr/>
          <p:nvPr/>
        </p:nvSpPr>
        <p:spPr>
          <a:xfrm>
            <a:off x="-296426" y="-451309"/>
            <a:ext cx="11302645" cy="11189618"/>
          </a:xfrm>
          <a:custGeom>
            <a:avLst/>
            <a:gdLst/>
            <a:ahLst/>
            <a:cxnLst/>
            <a:rect l="l" t="t" r="r" b="b"/>
            <a:pathLst>
              <a:path w="11302645" h="11189618">
                <a:moveTo>
                  <a:pt x="0" y="0"/>
                </a:moveTo>
                <a:lnTo>
                  <a:pt x="11302645" y="0"/>
                </a:lnTo>
                <a:lnTo>
                  <a:pt x="11302645" y="11189618"/>
                </a:lnTo>
                <a:lnTo>
                  <a:pt x="0" y="1118961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fr-FR"/>
          </a:p>
        </p:txBody>
      </p:sp>
      <p:grpSp>
        <p:nvGrpSpPr>
          <p:cNvPr id="9" name="Group 9"/>
          <p:cNvGrpSpPr>
            <a:grpSpLocks noChangeAspect="1"/>
          </p:cNvGrpSpPr>
          <p:nvPr/>
        </p:nvGrpSpPr>
        <p:grpSpPr>
          <a:xfrm>
            <a:off x="566083" y="217752"/>
            <a:ext cx="9895411" cy="9895411"/>
            <a:chOff x="0" y="0"/>
            <a:chExt cx="14840029" cy="14840029"/>
          </a:xfrm>
        </p:grpSpPr>
        <p:sp>
          <p:nvSpPr>
            <p:cNvPr id="10" name="Freeform 10"/>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FFFFFF"/>
            </a:solidFill>
          </p:spPr>
          <p:txBody>
            <a:bodyPr/>
            <a:lstStyle/>
            <a:p>
              <a:endParaRPr lang="fr-FR"/>
            </a:p>
          </p:txBody>
        </p:sp>
        <p:sp>
          <p:nvSpPr>
            <p:cNvPr id="11" name="Freeform 11"/>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FFF"/>
            </a:solidFill>
          </p:spPr>
          <p:txBody>
            <a:bodyPr/>
            <a:lstStyle/>
            <a:p>
              <a:endParaRPr lang="fr-FR"/>
            </a:p>
          </p:txBody>
        </p:sp>
        <p:sp>
          <p:nvSpPr>
            <p:cNvPr id="12" name="Freeform 12"/>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endParaRPr lang="fr-FR"/>
            </a:p>
          </p:txBody>
        </p:sp>
      </p:grpSp>
      <p:sp>
        <p:nvSpPr>
          <p:cNvPr id="13" name="Freeform 13"/>
          <p:cNvSpPr/>
          <p:nvPr/>
        </p:nvSpPr>
        <p:spPr>
          <a:xfrm>
            <a:off x="9602453" y="9053455"/>
            <a:ext cx="1673334" cy="1230094"/>
          </a:xfrm>
          <a:custGeom>
            <a:avLst/>
            <a:gdLst/>
            <a:ahLst/>
            <a:cxnLst/>
            <a:rect l="l" t="t" r="r" b="b"/>
            <a:pathLst>
              <a:path w="2491900" h="1925180">
                <a:moveTo>
                  <a:pt x="0" y="0"/>
                </a:moveTo>
                <a:lnTo>
                  <a:pt x="2491900" y="0"/>
                </a:lnTo>
                <a:lnTo>
                  <a:pt x="2491900" y="1925180"/>
                </a:lnTo>
                <a:lnTo>
                  <a:pt x="0" y="1925180"/>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15" name="TextBox 15"/>
          <p:cNvSpPr txBox="1"/>
          <p:nvPr/>
        </p:nvSpPr>
        <p:spPr>
          <a:xfrm>
            <a:off x="12120888" y="7552721"/>
            <a:ext cx="5857379" cy="356805"/>
          </a:xfrm>
          <a:prstGeom prst="rect">
            <a:avLst/>
          </a:prstGeom>
        </p:spPr>
        <p:txBody>
          <a:bodyPr lIns="0" tIns="0" rIns="0" bIns="0" rtlCol="0" anchor="t">
            <a:spAutoFit/>
          </a:bodyPr>
          <a:lstStyle/>
          <a:p>
            <a:pPr>
              <a:lnSpc>
                <a:spcPts val="2908"/>
              </a:lnSpc>
            </a:pPr>
            <a:r>
              <a:rPr lang="en-US" sz="2077" u="sng">
                <a:solidFill>
                  <a:srgbClr val="1C5739"/>
                </a:solidFill>
                <a:latin typeface="Open Sauce"/>
                <a:hlinkClick r:id="rId17" tooltip="https://www.linkedin.com/in/karineweber/"/>
              </a:rPr>
              <a:t>Profil LinkedIn</a:t>
            </a:r>
          </a:p>
        </p:txBody>
      </p:sp>
      <p:sp>
        <p:nvSpPr>
          <p:cNvPr id="16" name="TextBox 16"/>
          <p:cNvSpPr txBox="1"/>
          <p:nvPr/>
        </p:nvSpPr>
        <p:spPr>
          <a:xfrm>
            <a:off x="12120888" y="6897109"/>
            <a:ext cx="5857379" cy="356805"/>
          </a:xfrm>
          <a:prstGeom prst="rect">
            <a:avLst/>
          </a:prstGeom>
        </p:spPr>
        <p:txBody>
          <a:bodyPr lIns="0" tIns="0" rIns="0" bIns="0" rtlCol="0" anchor="t">
            <a:spAutoFit/>
          </a:bodyPr>
          <a:lstStyle/>
          <a:p>
            <a:pPr>
              <a:lnSpc>
                <a:spcPts val="2908"/>
              </a:lnSpc>
            </a:pPr>
            <a:r>
              <a:rPr lang="en-US" sz="2077" u="sng">
                <a:solidFill>
                  <a:srgbClr val="1C5739"/>
                </a:solidFill>
                <a:latin typeface="Open Sauce"/>
                <a:hlinkClick r:id="rId18" tooltip="mailto:karine.weber@feuillederoute-conseils.fr"/>
              </a:rPr>
              <a:t>karine.weber@feuillederoute-conseils.fr</a:t>
            </a:r>
          </a:p>
        </p:txBody>
      </p:sp>
      <p:sp>
        <p:nvSpPr>
          <p:cNvPr id="17" name="TextBox 17"/>
          <p:cNvSpPr txBox="1"/>
          <p:nvPr/>
        </p:nvSpPr>
        <p:spPr>
          <a:xfrm>
            <a:off x="12120888" y="8204801"/>
            <a:ext cx="4032348" cy="718755"/>
          </a:xfrm>
          <a:prstGeom prst="rect">
            <a:avLst/>
          </a:prstGeom>
        </p:spPr>
        <p:txBody>
          <a:bodyPr lIns="0" tIns="0" rIns="0" bIns="0" rtlCol="0" anchor="t">
            <a:spAutoFit/>
          </a:bodyPr>
          <a:lstStyle/>
          <a:p>
            <a:pPr>
              <a:lnSpc>
                <a:spcPts val="2908"/>
              </a:lnSpc>
            </a:pPr>
            <a:r>
              <a:rPr lang="en-US" sz="2077">
                <a:solidFill>
                  <a:srgbClr val="1C5739"/>
                </a:solidFill>
                <a:latin typeface="Open Sauce"/>
              </a:rPr>
              <a:t>9 rue de la Collinerie</a:t>
            </a:r>
          </a:p>
          <a:p>
            <a:pPr>
              <a:lnSpc>
                <a:spcPts val="2908"/>
              </a:lnSpc>
            </a:pPr>
            <a:r>
              <a:rPr lang="en-US" sz="2077">
                <a:solidFill>
                  <a:srgbClr val="1C5739"/>
                </a:solidFill>
                <a:latin typeface="Open Sauce"/>
              </a:rPr>
              <a:t>78 870 BAILLY</a:t>
            </a:r>
          </a:p>
        </p:txBody>
      </p:sp>
      <p:sp>
        <p:nvSpPr>
          <p:cNvPr id="18" name="TextBox 18"/>
          <p:cNvSpPr txBox="1"/>
          <p:nvPr/>
        </p:nvSpPr>
        <p:spPr>
          <a:xfrm>
            <a:off x="12120888" y="6308565"/>
            <a:ext cx="3172188" cy="356805"/>
          </a:xfrm>
          <a:prstGeom prst="rect">
            <a:avLst/>
          </a:prstGeom>
        </p:spPr>
        <p:txBody>
          <a:bodyPr lIns="0" tIns="0" rIns="0" bIns="0" rtlCol="0" anchor="t">
            <a:spAutoFit/>
          </a:bodyPr>
          <a:lstStyle/>
          <a:p>
            <a:pPr>
              <a:lnSpc>
                <a:spcPts val="2908"/>
              </a:lnSpc>
            </a:pPr>
            <a:r>
              <a:rPr lang="en-US" sz="2077">
                <a:solidFill>
                  <a:srgbClr val="1C5739"/>
                </a:solidFill>
                <a:latin typeface="Open Sauce"/>
              </a:rPr>
              <a:t>+33 - (0)6 81 06 24 14</a:t>
            </a:r>
          </a:p>
        </p:txBody>
      </p:sp>
      <p:sp>
        <p:nvSpPr>
          <p:cNvPr id="19" name="TextBox 19"/>
          <p:cNvSpPr txBox="1"/>
          <p:nvPr/>
        </p:nvSpPr>
        <p:spPr>
          <a:xfrm>
            <a:off x="11215082" y="5621143"/>
            <a:ext cx="6477145" cy="458017"/>
          </a:xfrm>
          <a:prstGeom prst="rect">
            <a:avLst/>
          </a:prstGeom>
        </p:spPr>
        <p:txBody>
          <a:bodyPr lIns="0" tIns="0" rIns="0" bIns="0" rtlCol="0" anchor="t">
            <a:spAutoFit/>
          </a:bodyPr>
          <a:lstStyle/>
          <a:p>
            <a:pPr>
              <a:lnSpc>
                <a:spcPts val="3602"/>
              </a:lnSpc>
            </a:pPr>
            <a:r>
              <a:rPr lang="en-US" sz="2572">
                <a:solidFill>
                  <a:srgbClr val="1C5739"/>
                </a:solidFill>
                <a:latin typeface="Montserrat Light Bold"/>
              </a:rPr>
              <a:t>Karine WEBER</a:t>
            </a:r>
          </a:p>
        </p:txBody>
      </p:sp>
      <p:sp>
        <p:nvSpPr>
          <p:cNvPr id="20" name="TextBox 20"/>
          <p:cNvSpPr txBox="1"/>
          <p:nvPr/>
        </p:nvSpPr>
        <p:spPr>
          <a:xfrm>
            <a:off x="1320058" y="3284479"/>
            <a:ext cx="8302277" cy="5257169"/>
          </a:xfrm>
          <a:prstGeom prst="rect">
            <a:avLst/>
          </a:prstGeom>
        </p:spPr>
        <p:txBody>
          <a:bodyPr lIns="0" tIns="0" rIns="0" bIns="0" rtlCol="0" anchor="t">
            <a:spAutoFit/>
          </a:bodyPr>
          <a:lstStyle/>
          <a:p>
            <a:pPr algn="ctr">
              <a:lnSpc>
                <a:spcPts val="8049"/>
              </a:lnSpc>
              <a:spcBef>
                <a:spcPct val="0"/>
              </a:spcBef>
            </a:pPr>
            <a:r>
              <a:rPr lang="en-US" sz="6191" dirty="0">
                <a:solidFill>
                  <a:srgbClr val="FFFFFF"/>
                </a:solidFill>
                <a:latin typeface="Bebas Neue"/>
              </a:rPr>
              <a:t>“La folie, </a:t>
            </a:r>
            <a:r>
              <a:rPr lang="en-US" sz="6191" dirty="0" err="1">
                <a:solidFill>
                  <a:srgbClr val="FFFFFF"/>
                </a:solidFill>
                <a:latin typeface="Bebas Neue"/>
              </a:rPr>
              <a:t>c'est</a:t>
            </a:r>
            <a:r>
              <a:rPr lang="en-US" sz="6191" dirty="0">
                <a:solidFill>
                  <a:srgbClr val="FFFFFF"/>
                </a:solidFill>
                <a:latin typeface="Bebas Neue"/>
              </a:rPr>
              <a:t> de faire </a:t>
            </a:r>
            <a:r>
              <a:rPr lang="en-US" sz="6191" dirty="0" err="1">
                <a:solidFill>
                  <a:srgbClr val="FFFFFF"/>
                </a:solidFill>
                <a:latin typeface="Bebas Neue"/>
              </a:rPr>
              <a:t>toujours</a:t>
            </a:r>
            <a:r>
              <a:rPr lang="en-US" sz="6191" dirty="0">
                <a:solidFill>
                  <a:srgbClr val="FFFFFF"/>
                </a:solidFill>
                <a:latin typeface="Bebas Neue"/>
              </a:rPr>
              <a:t> la </a:t>
            </a:r>
            <a:r>
              <a:rPr lang="en-US" sz="6191" dirty="0" err="1">
                <a:solidFill>
                  <a:srgbClr val="FFFFFF"/>
                </a:solidFill>
                <a:latin typeface="Bebas Neue"/>
              </a:rPr>
              <a:t>même</a:t>
            </a:r>
            <a:r>
              <a:rPr lang="en-US" sz="6191" dirty="0">
                <a:solidFill>
                  <a:srgbClr val="FFFFFF"/>
                </a:solidFill>
                <a:latin typeface="Bebas Neue"/>
              </a:rPr>
              <a:t> chose et de </a:t>
            </a:r>
            <a:r>
              <a:rPr lang="en-US" sz="6191" dirty="0" err="1">
                <a:solidFill>
                  <a:srgbClr val="FFFFFF"/>
                </a:solidFill>
                <a:latin typeface="Bebas Neue"/>
              </a:rPr>
              <a:t>s'attendre</a:t>
            </a:r>
            <a:r>
              <a:rPr lang="en-US" sz="6191" dirty="0">
                <a:solidFill>
                  <a:srgbClr val="FFFFFF"/>
                </a:solidFill>
                <a:latin typeface="Bebas Neue"/>
              </a:rPr>
              <a:t> </a:t>
            </a:r>
            <a:r>
              <a:rPr lang="en-US" sz="6191" dirty="0" err="1">
                <a:solidFill>
                  <a:srgbClr val="FFFFFF"/>
                </a:solidFill>
                <a:latin typeface="Bebas Neue"/>
              </a:rPr>
              <a:t>à</a:t>
            </a:r>
            <a:r>
              <a:rPr lang="en-US" sz="6191" dirty="0">
                <a:solidFill>
                  <a:srgbClr val="FFFFFF"/>
                </a:solidFill>
                <a:latin typeface="Bebas Neue"/>
              </a:rPr>
              <a:t> un </a:t>
            </a:r>
            <a:r>
              <a:rPr lang="en-US" sz="6191" dirty="0" err="1">
                <a:solidFill>
                  <a:srgbClr val="FFFFFF"/>
                </a:solidFill>
                <a:latin typeface="Bebas Neue"/>
              </a:rPr>
              <a:t>résultat</a:t>
            </a:r>
            <a:r>
              <a:rPr lang="en-US" sz="6191" dirty="0">
                <a:solidFill>
                  <a:srgbClr val="FFFFFF"/>
                </a:solidFill>
                <a:latin typeface="Bebas Neue"/>
              </a:rPr>
              <a:t> </a:t>
            </a:r>
            <a:r>
              <a:rPr lang="en-US" sz="6191" dirty="0" err="1">
                <a:solidFill>
                  <a:srgbClr val="FFFFFF"/>
                </a:solidFill>
                <a:latin typeface="Bebas Neue"/>
              </a:rPr>
              <a:t>différent</a:t>
            </a:r>
            <a:r>
              <a:rPr lang="en-US" sz="6191" dirty="0">
                <a:solidFill>
                  <a:srgbClr val="FFFFFF"/>
                </a:solidFill>
                <a:latin typeface="Bebas Neue"/>
              </a:rPr>
              <a:t>”.</a:t>
            </a:r>
          </a:p>
          <a:p>
            <a:pPr algn="ctr">
              <a:lnSpc>
                <a:spcPts val="4175"/>
              </a:lnSpc>
              <a:spcBef>
                <a:spcPct val="0"/>
              </a:spcBef>
            </a:pPr>
            <a:endParaRPr lang="en-US" sz="6191" dirty="0">
              <a:solidFill>
                <a:srgbClr val="FFFFFF"/>
              </a:solidFill>
              <a:latin typeface="Bebas Neue"/>
            </a:endParaRPr>
          </a:p>
          <a:p>
            <a:pPr algn="ctr">
              <a:lnSpc>
                <a:spcPts val="5179"/>
              </a:lnSpc>
              <a:spcBef>
                <a:spcPct val="0"/>
              </a:spcBef>
            </a:pPr>
            <a:r>
              <a:rPr lang="en-US" sz="3984" dirty="0">
                <a:solidFill>
                  <a:srgbClr val="FFFFFF"/>
                </a:solidFill>
                <a:latin typeface="Bebas Neue"/>
              </a:rPr>
              <a:t>Albert Einstein </a:t>
            </a:r>
          </a:p>
        </p:txBody>
      </p:sp>
      <p:sp>
        <p:nvSpPr>
          <p:cNvPr id="22" name="ZoneTexte 21">
            <a:extLst>
              <a:ext uri="{FF2B5EF4-FFF2-40B4-BE49-F238E27FC236}">
                <a16:creationId xmlns:a16="http://schemas.microsoft.com/office/drawing/2014/main" id="{E16AA2E8-AF86-3899-29DF-EF11C160A848}"/>
              </a:ext>
            </a:extLst>
          </p:cNvPr>
          <p:cNvSpPr txBox="1"/>
          <p:nvPr/>
        </p:nvSpPr>
        <p:spPr>
          <a:xfrm>
            <a:off x="11991867" y="9434417"/>
            <a:ext cx="2185150" cy="738664"/>
          </a:xfrm>
          <a:prstGeom prst="rect">
            <a:avLst/>
          </a:prstGeom>
          <a:noFill/>
        </p:spPr>
        <p:txBody>
          <a:bodyPr wrap="none" rtlCol="0">
            <a:spAutoFit/>
          </a:bodyPr>
          <a:lstStyle/>
          <a:p>
            <a:r>
              <a:rPr lang="fr-FR" sz="1400" dirty="0">
                <a:solidFill>
                  <a:schemeClr val="accent6">
                    <a:lumMod val="50000"/>
                  </a:schemeClr>
                </a:solidFill>
              </a:rPr>
              <a:t>Crédit photos: </a:t>
            </a:r>
          </a:p>
          <a:p>
            <a:r>
              <a:rPr lang="fr-FR" sz="1400" dirty="0">
                <a:solidFill>
                  <a:schemeClr val="accent6">
                    <a:lumMod val="50000"/>
                  </a:schemeClr>
                </a:solidFill>
              </a:rPr>
              <a:t>Feuille de route Conseils, </a:t>
            </a:r>
          </a:p>
          <a:p>
            <a:r>
              <a:rPr lang="fr-FR" sz="1400" dirty="0">
                <a:solidFill>
                  <a:schemeClr val="accent6">
                    <a:lumMod val="50000"/>
                  </a:schemeClr>
                </a:solidFill>
              </a:rPr>
              <a:t>Logicités</a:t>
            </a:r>
          </a:p>
        </p:txBody>
      </p:sp>
      <p:pic>
        <p:nvPicPr>
          <p:cNvPr id="23" name="Image 22">
            <a:extLst>
              <a:ext uri="{FF2B5EF4-FFF2-40B4-BE49-F238E27FC236}">
                <a16:creationId xmlns:a16="http://schemas.microsoft.com/office/drawing/2014/main" id="{45301D67-D84C-9697-12E7-447AA3F561E3}"/>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917672" y="-27464"/>
            <a:ext cx="7371975" cy="36540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cstate="screen">
              <a:extLst>
                <a:ext uri="{28A0092B-C50C-407E-A947-70E740481C1C}">
                  <a14:useLocalDpi xmlns:a14="http://schemas.microsoft.com/office/drawing/2010/main"/>
                </a:ext>
              </a:extLst>
            </a:blip>
            <a:stretch>
              <a:fillRect t="-38888" b="-38888"/>
            </a:stretch>
          </a:blipFill>
        </p:spPr>
        <p:txBody>
          <a:bodyPr/>
          <a:lstStyle/>
          <a:p>
            <a:endParaRPr lang="fr-FR"/>
          </a:p>
        </p:txBody>
      </p:sp>
      <p:sp>
        <p:nvSpPr>
          <p:cNvPr id="8" name="Freeform 8"/>
          <p:cNvSpPr/>
          <p:nvPr/>
        </p:nvSpPr>
        <p:spPr>
          <a:xfrm>
            <a:off x="13653230" y="4254384"/>
            <a:ext cx="2057733" cy="1611626"/>
          </a:xfrm>
          <a:custGeom>
            <a:avLst/>
            <a:gdLst/>
            <a:ahLst/>
            <a:cxnLst/>
            <a:rect l="l" t="t" r="r" b="b"/>
            <a:pathLst>
              <a:path w="2943455" h="2274040">
                <a:moveTo>
                  <a:pt x="0" y="0"/>
                </a:moveTo>
                <a:lnTo>
                  <a:pt x="2943455" y="0"/>
                </a:lnTo>
                <a:lnTo>
                  <a:pt x="2943455" y="2274040"/>
                </a:lnTo>
                <a:lnTo>
                  <a:pt x="0" y="227404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fr-FR"/>
          </a:p>
        </p:txBody>
      </p:sp>
      <p:sp>
        <p:nvSpPr>
          <p:cNvPr id="9" name="AutoShape 9"/>
          <p:cNvSpPr/>
          <p:nvPr/>
        </p:nvSpPr>
        <p:spPr>
          <a:xfrm flipV="1">
            <a:off x="2473378"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0" name="AutoShape 10"/>
          <p:cNvSpPr/>
          <p:nvPr/>
        </p:nvSpPr>
        <p:spPr>
          <a:xfrm>
            <a:off x="2445358" y="5830055"/>
            <a:ext cx="14498400" cy="0"/>
          </a:xfrm>
          <a:prstGeom prst="line">
            <a:avLst/>
          </a:prstGeom>
          <a:ln w="76200" cap="flat">
            <a:solidFill>
              <a:srgbClr val="A99984"/>
            </a:solidFill>
            <a:prstDash val="solid"/>
            <a:headEnd type="none" w="sm" len="sm"/>
            <a:tailEnd type="none" w="sm" len="sm"/>
          </a:ln>
        </p:spPr>
        <p:txBody>
          <a:bodyPr/>
          <a:lstStyle/>
          <a:p>
            <a:endParaRPr lang="fr-FR"/>
          </a:p>
        </p:txBody>
      </p:sp>
      <p:sp>
        <p:nvSpPr>
          <p:cNvPr id="11" name="AutoShape 11"/>
          <p:cNvSpPr/>
          <p:nvPr/>
        </p:nvSpPr>
        <p:spPr>
          <a:xfrm flipV="1">
            <a:off x="4884623"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2" name="AutoShape 12"/>
          <p:cNvSpPr/>
          <p:nvPr/>
        </p:nvSpPr>
        <p:spPr>
          <a:xfrm flipV="1">
            <a:off x="7295868"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3" name="AutoShape 13"/>
          <p:cNvSpPr/>
          <p:nvPr/>
        </p:nvSpPr>
        <p:spPr>
          <a:xfrm flipV="1">
            <a:off x="9707113"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4" name="AutoShape 14"/>
          <p:cNvSpPr/>
          <p:nvPr/>
        </p:nvSpPr>
        <p:spPr>
          <a:xfrm flipV="1">
            <a:off x="12118359"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sp>
        <p:nvSpPr>
          <p:cNvPr id="15" name="AutoShape 15"/>
          <p:cNvSpPr/>
          <p:nvPr/>
        </p:nvSpPr>
        <p:spPr>
          <a:xfrm flipV="1">
            <a:off x="14529604" y="5456397"/>
            <a:ext cx="0" cy="837248"/>
          </a:xfrm>
          <a:prstGeom prst="line">
            <a:avLst/>
          </a:prstGeom>
          <a:ln w="76200" cap="flat">
            <a:solidFill>
              <a:srgbClr val="A99984"/>
            </a:solidFill>
            <a:prstDash val="solid"/>
            <a:headEnd type="none" w="sm" len="sm"/>
            <a:tailEnd type="none" w="sm" len="sm"/>
          </a:ln>
        </p:spPr>
        <p:txBody>
          <a:bodyPr/>
          <a:lstStyle/>
          <a:p>
            <a:endParaRPr lang="fr-FR"/>
          </a:p>
        </p:txBody>
      </p:sp>
      <p:grpSp>
        <p:nvGrpSpPr>
          <p:cNvPr id="16" name="Group 16"/>
          <p:cNvGrpSpPr/>
          <p:nvPr/>
        </p:nvGrpSpPr>
        <p:grpSpPr>
          <a:xfrm>
            <a:off x="4447891" y="6226295"/>
            <a:ext cx="880110" cy="88011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18" name="TextBox 18"/>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19" name="Group 19"/>
          <p:cNvGrpSpPr/>
          <p:nvPr/>
        </p:nvGrpSpPr>
        <p:grpSpPr>
          <a:xfrm>
            <a:off x="9268513" y="6226295"/>
            <a:ext cx="880110" cy="880110"/>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21" name="TextBox 21"/>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2" name="Group 22"/>
          <p:cNvGrpSpPr/>
          <p:nvPr/>
        </p:nvGrpSpPr>
        <p:grpSpPr>
          <a:xfrm>
            <a:off x="14089134" y="6226295"/>
            <a:ext cx="880110" cy="880110"/>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F4D9"/>
            </a:solidFill>
          </p:spPr>
          <p:txBody>
            <a:bodyPr/>
            <a:lstStyle/>
            <a:p>
              <a:endParaRPr lang="fr-FR"/>
            </a:p>
          </p:txBody>
        </p:sp>
        <p:sp>
          <p:nvSpPr>
            <p:cNvPr id="24" name="TextBox 24"/>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5" name="Group 25"/>
          <p:cNvGrpSpPr/>
          <p:nvPr/>
        </p:nvGrpSpPr>
        <p:grpSpPr>
          <a:xfrm>
            <a:off x="2037580" y="4639112"/>
            <a:ext cx="880110" cy="88011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9984"/>
            </a:solidFill>
          </p:spPr>
          <p:txBody>
            <a:bodyPr/>
            <a:lstStyle/>
            <a:p>
              <a:endParaRPr lang="fr-FR"/>
            </a:p>
          </p:txBody>
        </p:sp>
        <p:sp>
          <p:nvSpPr>
            <p:cNvPr id="27" name="TextBox 27"/>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28" name="Group 28"/>
          <p:cNvGrpSpPr/>
          <p:nvPr/>
        </p:nvGrpSpPr>
        <p:grpSpPr>
          <a:xfrm>
            <a:off x="6858202" y="4639112"/>
            <a:ext cx="880110" cy="880110"/>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p:spPr>
          <p:txBody>
            <a:bodyPr/>
            <a:lstStyle/>
            <a:p>
              <a:endParaRPr lang="fr-FR"/>
            </a:p>
          </p:txBody>
        </p:sp>
        <p:sp>
          <p:nvSpPr>
            <p:cNvPr id="30" name="TextBox 30"/>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grpSp>
        <p:nvGrpSpPr>
          <p:cNvPr id="31" name="Group 31"/>
          <p:cNvGrpSpPr/>
          <p:nvPr/>
        </p:nvGrpSpPr>
        <p:grpSpPr>
          <a:xfrm>
            <a:off x="11678823" y="4639112"/>
            <a:ext cx="880110" cy="880110"/>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9984"/>
            </a:solidFill>
          </p:spPr>
          <p:txBody>
            <a:bodyPr/>
            <a:lstStyle/>
            <a:p>
              <a:endParaRPr lang="fr-FR"/>
            </a:p>
          </p:txBody>
        </p:sp>
        <p:sp>
          <p:nvSpPr>
            <p:cNvPr id="33" name="TextBox 33"/>
            <p:cNvSpPr txBox="1"/>
            <p:nvPr/>
          </p:nvSpPr>
          <p:spPr>
            <a:xfrm>
              <a:off x="76200" y="-19050"/>
              <a:ext cx="660400" cy="755650"/>
            </a:xfrm>
            <a:prstGeom prst="rect">
              <a:avLst/>
            </a:prstGeom>
          </p:spPr>
          <p:txBody>
            <a:bodyPr lIns="50800" tIns="50800" rIns="50800" bIns="50800" rtlCol="0" anchor="ctr"/>
            <a:lstStyle/>
            <a:p>
              <a:pPr algn="ctr">
                <a:lnSpc>
                  <a:spcPts val="4800"/>
                </a:lnSpc>
              </a:pPr>
              <a:endParaRPr/>
            </a:p>
          </p:txBody>
        </p:sp>
      </p:grpSp>
      <p:sp>
        <p:nvSpPr>
          <p:cNvPr id="34" name="TextBox 34"/>
          <p:cNvSpPr txBox="1"/>
          <p:nvPr/>
        </p:nvSpPr>
        <p:spPr>
          <a:xfrm>
            <a:off x="12751058" y="2075817"/>
            <a:ext cx="3585230" cy="2498248"/>
          </a:xfrm>
          <a:prstGeom prst="rect">
            <a:avLst/>
          </a:prstGeom>
        </p:spPr>
        <p:txBody>
          <a:bodyPr lIns="0" tIns="0" rIns="0" bIns="0" rtlCol="0" anchor="t">
            <a:spAutoFit/>
          </a:bodyPr>
          <a:lstStyle/>
          <a:p>
            <a:pPr algn="ctr">
              <a:lnSpc>
                <a:spcPts val="3299"/>
              </a:lnSpc>
            </a:pPr>
            <a:r>
              <a:rPr lang="en-US" sz="2199" spc="65" dirty="0">
                <a:solidFill>
                  <a:srgbClr val="191919"/>
                </a:solidFill>
                <a:latin typeface="Aileron Bold"/>
              </a:rPr>
              <a:t>Mars 2022</a:t>
            </a:r>
          </a:p>
          <a:p>
            <a:pPr algn="ctr">
              <a:lnSpc>
                <a:spcPts val="3299"/>
              </a:lnSpc>
            </a:pPr>
            <a:endParaRPr lang="en-US" sz="2199" spc="65" dirty="0">
              <a:solidFill>
                <a:srgbClr val="191919"/>
              </a:solidFill>
              <a:latin typeface="Aileron Bold"/>
            </a:endParaRPr>
          </a:p>
          <a:p>
            <a:pPr algn="ctr">
              <a:lnSpc>
                <a:spcPts val="3299"/>
              </a:lnSpc>
            </a:pPr>
            <a:r>
              <a:rPr lang="en-US" sz="2199" spc="65" dirty="0" err="1">
                <a:solidFill>
                  <a:srgbClr val="191919"/>
                </a:solidFill>
                <a:latin typeface="Aileron Bold"/>
              </a:rPr>
              <a:t>Création</a:t>
            </a:r>
            <a:r>
              <a:rPr lang="en-US" sz="2199" spc="65" dirty="0">
                <a:solidFill>
                  <a:srgbClr val="191919"/>
                </a:solidFill>
                <a:latin typeface="Aileron Bold"/>
              </a:rPr>
              <a:t> du bureau </a:t>
            </a:r>
            <a:r>
              <a:rPr lang="en-US" sz="2199" spc="65" dirty="0" err="1">
                <a:solidFill>
                  <a:srgbClr val="191919"/>
                </a:solidFill>
                <a:latin typeface="Aileron Bold"/>
              </a:rPr>
              <a:t>d’études</a:t>
            </a:r>
            <a:r>
              <a:rPr lang="en-US" sz="2199" spc="65" dirty="0">
                <a:solidFill>
                  <a:srgbClr val="191919"/>
                </a:solidFill>
                <a:latin typeface="Aileron Bold"/>
              </a:rPr>
              <a:t> </a:t>
            </a:r>
            <a:r>
              <a:rPr lang="en-US" sz="2199" spc="65" dirty="0" err="1">
                <a:solidFill>
                  <a:srgbClr val="191919"/>
                </a:solidFill>
                <a:latin typeface="Aileron Bold"/>
              </a:rPr>
              <a:t>en</a:t>
            </a:r>
            <a:r>
              <a:rPr lang="en-US" sz="2199" spc="65" dirty="0">
                <a:solidFill>
                  <a:srgbClr val="191919"/>
                </a:solidFill>
                <a:latin typeface="Aileron Bold"/>
              </a:rPr>
              <a:t> </a:t>
            </a:r>
            <a:r>
              <a:rPr lang="en-US" sz="2199" spc="65" dirty="0" err="1">
                <a:solidFill>
                  <a:srgbClr val="191919"/>
                </a:solidFill>
                <a:latin typeface="Aileron Bold"/>
              </a:rPr>
              <a:t>logistique</a:t>
            </a:r>
            <a:r>
              <a:rPr lang="en-US" sz="2199" spc="65" dirty="0">
                <a:solidFill>
                  <a:srgbClr val="191919"/>
                </a:solidFill>
                <a:latin typeface="Aileron Bold"/>
              </a:rPr>
              <a:t> </a:t>
            </a:r>
            <a:r>
              <a:rPr lang="en-US" sz="2199" spc="65" dirty="0" err="1">
                <a:solidFill>
                  <a:srgbClr val="191919"/>
                </a:solidFill>
                <a:latin typeface="Aileron Bold"/>
              </a:rPr>
              <a:t>urbaine</a:t>
            </a:r>
            <a:r>
              <a:rPr lang="en-US" sz="2199" spc="65" dirty="0">
                <a:solidFill>
                  <a:srgbClr val="191919"/>
                </a:solidFill>
                <a:latin typeface="Aileron Bold"/>
              </a:rPr>
              <a:t> et innovation durable</a:t>
            </a:r>
          </a:p>
        </p:txBody>
      </p:sp>
      <p:sp>
        <p:nvSpPr>
          <p:cNvPr id="35" name="Freeform 35">
            <a:hlinkClick r:id="rId4" tooltip="https://formation-continue.ensci.com/galerie/memoire-ms-nid/memoire?tx_news_pi1%5Baction%5D=detail&amp;tx_news_pi1%5Bcontroller%5D=News&amp;tx_news_pi1%5Bnews%5D=39310&amp;cHash=9c0bc350cef591124ff7ad39d2935c9f&amp;utm_source=canva&amp;utm_medium=iframely"/>
          </p:cNvPr>
          <p:cNvSpPr/>
          <p:nvPr/>
        </p:nvSpPr>
        <p:spPr>
          <a:xfrm>
            <a:off x="13954108" y="7263089"/>
            <a:ext cx="2030273" cy="2223335"/>
          </a:xfrm>
          <a:custGeom>
            <a:avLst/>
            <a:gdLst/>
            <a:ahLst/>
            <a:cxnLst/>
            <a:rect l="l" t="t" r="r" b="b"/>
            <a:pathLst>
              <a:path w="2030273" h="2223335">
                <a:moveTo>
                  <a:pt x="0" y="0"/>
                </a:moveTo>
                <a:lnTo>
                  <a:pt x="2030273" y="0"/>
                </a:lnTo>
                <a:lnTo>
                  <a:pt x="2030273" y="2223336"/>
                </a:lnTo>
                <a:lnTo>
                  <a:pt x="0" y="2223336"/>
                </a:lnTo>
                <a:lnTo>
                  <a:pt x="0" y="0"/>
                </a:lnTo>
                <a:close/>
              </a:path>
            </a:pathLst>
          </a:custGeom>
          <a:blipFill>
            <a:blip r:embed="rId5"/>
            <a:stretch>
              <a:fillRect/>
            </a:stretch>
          </a:blipFill>
          <a:ln w="19050" cap="sq">
            <a:solidFill>
              <a:srgbClr val="000000"/>
            </a:solidFill>
            <a:prstDash val="solid"/>
            <a:miter/>
          </a:ln>
        </p:spPr>
        <p:txBody>
          <a:bodyPr/>
          <a:lstStyle/>
          <a:p>
            <a:endParaRPr lang="fr-FR"/>
          </a:p>
        </p:txBody>
      </p:sp>
      <p:sp>
        <p:nvSpPr>
          <p:cNvPr id="36" name="TextBox 36"/>
          <p:cNvSpPr txBox="1"/>
          <p:nvPr/>
        </p:nvSpPr>
        <p:spPr>
          <a:xfrm>
            <a:off x="938305" y="487662"/>
            <a:ext cx="14567475" cy="1094993"/>
          </a:xfrm>
          <a:prstGeom prst="rect">
            <a:avLst/>
          </a:prstGeom>
        </p:spPr>
        <p:txBody>
          <a:bodyPr lIns="0" tIns="0" rIns="0" bIns="0" rtlCol="0" anchor="t">
            <a:spAutoFit/>
          </a:bodyPr>
          <a:lstStyle/>
          <a:p>
            <a:pPr marL="0" lvl="0" indent="0" algn="l">
              <a:lnSpc>
                <a:spcPts val="8117"/>
              </a:lnSpc>
              <a:spcBef>
                <a:spcPct val="0"/>
              </a:spcBef>
            </a:pPr>
            <a:r>
              <a:rPr lang="en-US" sz="8199" spc="286" dirty="0">
                <a:solidFill>
                  <a:srgbClr val="040506"/>
                </a:solidFill>
                <a:latin typeface="Brittany"/>
              </a:rPr>
              <a:t>Mon </a:t>
            </a:r>
            <a:r>
              <a:rPr lang="en-US" sz="8199" spc="286" dirty="0" err="1">
                <a:solidFill>
                  <a:srgbClr val="040506"/>
                </a:solidFill>
                <a:latin typeface="Brittany"/>
              </a:rPr>
              <a:t>parcours</a:t>
            </a:r>
            <a:r>
              <a:rPr lang="en-US" sz="8199" spc="286" dirty="0">
                <a:solidFill>
                  <a:srgbClr val="040506"/>
                </a:solidFill>
                <a:latin typeface="Brittany"/>
              </a:rPr>
              <a:t> </a:t>
            </a:r>
            <a:r>
              <a:rPr lang="en-US" sz="8199" spc="286" dirty="0" err="1">
                <a:solidFill>
                  <a:srgbClr val="040506"/>
                </a:solidFill>
                <a:latin typeface="Brittany"/>
              </a:rPr>
              <a:t>professionnel</a:t>
            </a:r>
            <a:endParaRPr lang="en-US" sz="8199" spc="286" dirty="0">
              <a:solidFill>
                <a:srgbClr val="040506"/>
              </a:solidFill>
              <a:latin typeface="Brittany"/>
            </a:endParaRPr>
          </a:p>
        </p:txBody>
      </p:sp>
      <p:sp>
        <p:nvSpPr>
          <p:cNvPr id="37" name="TextBox 37"/>
          <p:cNvSpPr txBox="1"/>
          <p:nvPr/>
        </p:nvSpPr>
        <p:spPr>
          <a:xfrm>
            <a:off x="791072" y="6217920"/>
            <a:ext cx="3308572" cy="365950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1999</a:t>
            </a:r>
          </a:p>
          <a:p>
            <a:pPr algn="ctr">
              <a:lnSpc>
                <a:spcPts val="3299"/>
              </a:lnSpc>
            </a:pPr>
            <a:r>
              <a:rPr lang="en-US" sz="2199" spc="65">
                <a:solidFill>
                  <a:srgbClr val="191919"/>
                </a:solidFill>
                <a:latin typeface="Aileron Bold"/>
              </a:rPr>
              <a:t>NEOMA Business School Reims &amp; ESB Reutlingen Allemagne</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Bachelor franco-allemand, spécialisation: logistique</a:t>
            </a:r>
          </a:p>
          <a:p>
            <a:pPr algn="ctr">
              <a:lnSpc>
                <a:spcPts val="3299"/>
              </a:lnSpc>
            </a:pPr>
            <a:endParaRPr lang="en-US" sz="2199" spc="65">
              <a:solidFill>
                <a:srgbClr val="191919"/>
              </a:solidFill>
              <a:latin typeface="Aileron"/>
            </a:endParaRPr>
          </a:p>
        </p:txBody>
      </p:sp>
      <p:sp>
        <p:nvSpPr>
          <p:cNvPr id="38" name="TextBox 38"/>
          <p:cNvSpPr txBox="1"/>
          <p:nvPr/>
        </p:nvSpPr>
        <p:spPr>
          <a:xfrm>
            <a:off x="3231079" y="2079822"/>
            <a:ext cx="3307088" cy="365950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2000-2008</a:t>
            </a:r>
          </a:p>
          <a:p>
            <a:pPr algn="ctr">
              <a:lnSpc>
                <a:spcPts val="3299"/>
              </a:lnSpc>
            </a:pPr>
            <a:r>
              <a:rPr lang="en-US" sz="2199" spc="65">
                <a:solidFill>
                  <a:srgbClr val="191919"/>
                </a:solidFill>
                <a:latin typeface="Aileron Bold"/>
              </a:rPr>
              <a:t>IKEA Allemagne</a:t>
            </a:r>
          </a:p>
          <a:p>
            <a:pPr algn="ctr">
              <a:lnSpc>
                <a:spcPts val="3299"/>
              </a:lnSpc>
            </a:pPr>
            <a:endParaRPr lang="en-US" sz="2199" spc="65">
              <a:solidFill>
                <a:srgbClr val="191919"/>
              </a:solidFill>
              <a:latin typeface="Aileron Bold"/>
            </a:endParaRPr>
          </a:p>
          <a:p>
            <a:pPr marL="474979" lvl="1" indent="-237490">
              <a:lnSpc>
                <a:spcPts val="3299"/>
              </a:lnSpc>
              <a:buFont typeface="Arial"/>
              <a:buChar char="•"/>
            </a:pPr>
            <a:r>
              <a:rPr lang="en-US" sz="2199" spc="65">
                <a:solidFill>
                  <a:srgbClr val="191919"/>
                </a:solidFill>
                <a:latin typeface="Aileron"/>
              </a:rPr>
              <a:t>In-Store Logistics Manager dans plusieurs magasins</a:t>
            </a:r>
          </a:p>
          <a:p>
            <a:pPr marL="474979" lvl="1" indent="-237490">
              <a:lnSpc>
                <a:spcPts val="3299"/>
              </a:lnSpc>
              <a:buFont typeface="Arial"/>
              <a:buChar char="•"/>
            </a:pPr>
            <a:r>
              <a:rPr lang="en-US" sz="2199" spc="65">
                <a:solidFill>
                  <a:srgbClr val="191919"/>
                </a:solidFill>
                <a:latin typeface="Aileron"/>
              </a:rPr>
              <a:t>Business Developper Allemagne</a:t>
            </a:r>
          </a:p>
          <a:p>
            <a:pPr algn="ctr">
              <a:lnSpc>
                <a:spcPts val="3299"/>
              </a:lnSpc>
            </a:pPr>
            <a:endParaRPr lang="en-US" sz="2199" spc="65">
              <a:solidFill>
                <a:srgbClr val="191919"/>
              </a:solidFill>
              <a:latin typeface="Aileron"/>
            </a:endParaRPr>
          </a:p>
        </p:txBody>
      </p:sp>
      <p:sp>
        <p:nvSpPr>
          <p:cNvPr id="39" name="TextBox 39"/>
          <p:cNvSpPr txBox="1"/>
          <p:nvPr/>
        </p:nvSpPr>
        <p:spPr>
          <a:xfrm>
            <a:off x="5516312" y="6236494"/>
            <a:ext cx="3559112" cy="3249930"/>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2008-2020</a:t>
            </a:r>
          </a:p>
          <a:p>
            <a:pPr algn="ctr">
              <a:lnSpc>
                <a:spcPts val="3299"/>
              </a:lnSpc>
            </a:pPr>
            <a:r>
              <a:rPr lang="en-US" sz="2199" spc="65">
                <a:solidFill>
                  <a:srgbClr val="191919"/>
                </a:solidFill>
                <a:latin typeface="Aileron Bold"/>
              </a:rPr>
              <a:t>IKEA France</a:t>
            </a:r>
          </a:p>
          <a:p>
            <a:pPr algn="ctr">
              <a:lnSpc>
                <a:spcPts val="3299"/>
              </a:lnSpc>
            </a:pPr>
            <a:endParaRPr lang="en-US" sz="2199" spc="65">
              <a:solidFill>
                <a:srgbClr val="191919"/>
              </a:solidFill>
              <a:latin typeface="Aileron Bold"/>
            </a:endParaRPr>
          </a:p>
          <a:p>
            <a:pPr marL="474979" lvl="1" indent="-237490">
              <a:lnSpc>
                <a:spcPts val="3299"/>
              </a:lnSpc>
              <a:buFont typeface="Arial"/>
              <a:buChar char="•"/>
            </a:pPr>
            <a:r>
              <a:rPr lang="en-US" sz="2199" spc="65">
                <a:solidFill>
                  <a:srgbClr val="191919"/>
                </a:solidFill>
                <a:latin typeface="Aileron"/>
              </a:rPr>
              <a:t>In Store Logistics Manager France</a:t>
            </a:r>
          </a:p>
          <a:p>
            <a:pPr marL="474979" lvl="1" indent="-237490">
              <a:lnSpc>
                <a:spcPts val="3299"/>
              </a:lnSpc>
              <a:buFont typeface="Arial"/>
              <a:buChar char="•"/>
            </a:pPr>
            <a:r>
              <a:rPr lang="en-US" sz="2199" spc="65">
                <a:solidFill>
                  <a:srgbClr val="191919"/>
                </a:solidFill>
                <a:latin typeface="Aileron"/>
              </a:rPr>
              <a:t>Customer Experience &amp; Services Project Manager France</a:t>
            </a:r>
          </a:p>
        </p:txBody>
      </p:sp>
      <p:sp>
        <p:nvSpPr>
          <p:cNvPr id="40" name="TextBox 40"/>
          <p:cNvSpPr txBox="1"/>
          <p:nvPr/>
        </p:nvSpPr>
        <p:spPr>
          <a:xfrm>
            <a:off x="8306297" y="2079822"/>
            <a:ext cx="2676631" cy="2840355"/>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2020-2021</a:t>
            </a:r>
          </a:p>
          <a:p>
            <a:pPr algn="ctr">
              <a:lnSpc>
                <a:spcPts val="3299"/>
              </a:lnSpc>
            </a:pPr>
            <a:r>
              <a:rPr lang="en-US" sz="2199" spc="65">
                <a:solidFill>
                  <a:srgbClr val="191919"/>
                </a:solidFill>
                <a:latin typeface="Aileron Bold"/>
              </a:rPr>
              <a:t>IKEA Global</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Fulfillment</a:t>
            </a:r>
          </a:p>
          <a:p>
            <a:pPr marL="0" lvl="0" indent="0" algn="ctr">
              <a:lnSpc>
                <a:spcPts val="3299"/>
              </a:lnSpc>
              <a:spcBef>
                <a:spcPct val="0"/>
              </a:spcBef>
            </a:pPr>
            <a:r>
              <a:rPr lang="en-US" sz="2199" spc="65">
                <a:solidFill>
                  <a:srgbClr val="191919"/>
                </a:solidFill>
                <a:latin typeface="Aileron"/>
              </a:rPr>
              <a:t> Stores &amp; Automatization Leader</a:t>
            </a:r>
          </a:p>
        </p:txBody>
      </p:sp>
      <p:sp>
        <p:nvSpPr>
          <p:cNvPr id="41" name="TextBox 41"/>
          <p:cNvSpPr txBox="1"/>
          <p:nvPr/>
        </p:nvSpPr>
        <p:spPr>
          <a:xfrm>
            <a:off x="9644613" y="6236494"/>
            <a:ext cx="4305843" cy="3249930"/>
          </a:xfrm>
          <a:prstGeom prst="rect">
            <a:avLst/>
          </a:prstGeom>
        </p:spPr>
        <p:txBody>
          <a:bodyPr lIns="0" tIns="0" rIns="0" bIns="0" rtlCol="0" anchor="t">
            <a:spAutoFit/>
          </a:bodyPr>
          <a:lstStyle/>
          <a:p>
            <a:pPr algn="ctr">
              <a:lnSpc>
                <a:spcPts val="3299"/>
              </a:lnSpc>
            </a:pPr>
            <a:r>
              <a:rPr lang="en-US" sz="2199" spc="65">
                <a:solidFill>
                  <a:srgbClr val="191919"/>
                </a:solidFill>
                <a:latin typeface="Aileron Bold"/>
              </a:rPr>
              <a:t>2021-2022</a:t>
            </a:r>
          </a:p>
          <a:p>
            <a:pPr algn="ctr">
              <a:lnSpc>
                <a:spcPts val="3299"/>
              </a:lnSpc>
            </a:pPr>
            <a:r>
              <a:rPr lang="en-US" sz="2199" spc="65">
                <a:solidFill>
                  <a:srgbClr val="191919"/>
                </a:solidFill>
                <a:latin typeface="Aileron Bold"/>
              </a:rPr>
              <a:t>ENSCI-les Ateliers</a:t>
            </a:r>
          </a:p>
          <a:p>
            <a:pPr algn="ctr">
              <a:lnSpc>
                <a:spcPts val="3299"/>
              </a:lnSpc>
            </a:pPr>
            <a:endParaRPr lang="en-US" sz="2199" spc="65">
              <a:solidFill>
                <a:srgbClr val="191919"/>
              </a:solidFill>
              <a:latin typeface="Aileron Bold"/>
            </a:endParaRPr>
          </a:p>
          <a:p>
            <a:pPr algn="ctr">
              <a:lnSpc>
                <a:spcPts val="3299"/>
              </a:lnSpc>
            </a:pPr>
            <a:r>
              <a:rPr lang="en-US" sz="2199" spc="65">
                <a:solidFill>
                  <a:srgbClr val="191919"/>
                </a:solidFill>
                <a:latin typeface="Aileron"/>
              </a:rPr>
              <a:t>Master of Science</a:t>
            </a:r>
          </a:p>
          <a:p>
            <a:pPr algn="ctr">
              <a:lnSpc>
                <a:spcPts val="3299"/>
              </a:lnSpc>
            </a:pPr>
            <a:r>
              <a:rPr lang="en-US" sz="2199" spc="65">
                <a:solidFill>
                  <a:srgbClr val="191919"/>
                </a:solidFill>
                <a:latin typeface="Aileron"/>
              </a:rPr>
              <a:t>Design &amp; Biomimétisme</a:t>
            </a:r>
          </a:p>
          <a:p>
            <a:pPr algn="ctr">
              <a:lnSpc>
                <a:spcPts val="3299"/>
              </a:lnSpc>
            </a:pPr>
            <a:r>
              <a:rPr lang="en-US" sz="2199" spc="65">
                <a:solidFill>
                  <a:srgbClr val="191919"/>
                </a:solidFill>
                <a:latin typeface="Aileron"/>
              </a:rPr>
              <a:t>Thèse: </a:t>
            </a:r>
            <a:r>
              <a:rPr lang="en-US" sz="2199" u="sng" spc="65">
                <a:solidFill>
                  <a:srgbClr val="191919"/>
                </a:solidFill>
                <a:latin typeface="Aileron"/>
                <a:hlinkClick r:id="rId4" tooltip="https://formation-continue.ensci.com/galerie/memoire-ms-nid/memoire?tx_news_pi1%5Baction%5D=detail&amp;tx_news_pi1%5Bcontroller%5D=News&amp;tx_news_pi1%5Bnews%5D=39310&amp;cHash=9c0bc350cef591124ff7ad39d2935c9f&amp;utm_source=canva&amp;utm_medium=iframely"/>
              </a:rPr>
              <a:t>Vers une logistique urbaine au design bio inspiré ?</a:t>
            </a:r>
            <a:r>
              <a:rPr lang="en-US" sz="2199" spc="65">
                <a:solidFill>
                  <a:srgbClr val="191919"/>
                </a:solidFill>
                <a:latin typeface="Aileron"/>
              </a:rPr>
              <a:t> </a:t>
            </a:r>
          </a:p>
          <a:p>
            <a:pPr marL="0" lvl="0" indent="0" algn="ctr">
              <a:lnSpc>
                <a:spcPts val="3299"/>
              </a:lnSpc>
              <a:spcBef>
                <a:spcPct val="0"/>
              </a:spcBef>
            </a:pPr>
            <a:endParaRPr lang="en-US" sz="2199" spc="65">
              <a:solidFill>
                <a:srgbClr val="191919"/>
              </a:solidFill>
              <a:latin typeface="Ailero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Espace réservé du contenu 2">
            <a:extLst>
              <a:ext uri="{FF2B5EF4-FFF2-40B4-BE49-F238E27FC236}">
                <a16:creationId xmlns:a16="http://schemas.microsoft.com/office/drawing/2014/main" id="{6C7A507D-9182-7786-A03F-EC16BBE19975}"/>
              </a:ext>
            </a:extLst>
          </p:cNvPr>
          <p:cNvGraphicFramePr>
            <a:graphicFrameLocks noGrp="1"/>
          </p:cNvGraphicFramePr>
          <p:nvPr>
            <p:ph idx="1"/>
            <p:extLst>
              <p:ext uri="{D42A27DB-BD31-4B8C-83A1-F6EECF244321}">
                <p14:modId xmlns:p14="http://schemas.microsoft.com/office/powerpoint/2010/main" val="2070272421"/>
              </p:ext>
            </p:extLst>
          </p:nvPr>
        </p:nvGraphicFramePr>
        <p:xfrm>
          <a:off x="2735288" y="0"/>
          <a:ext cx="13249472" cy="101120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042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C5AB1A9-60AC-8861-E78D-40847515A478}"/>
              </a:ext>
            </a:extLst>
          </p:cNvPr>
          <p:cNvSpPr>
            <a:spLocks noGrp="1"/>
          </p:cNvSpPr>
          <p:nvPr>
            <p:ph type="title"/>
          </p:nvPr>
        </p:nvSpPr>
        <p:spPr/>
        <p:txBody>
          <a:bodyPr/>
          <a:lstStyle/>
          <a:p>
            <a:r>
              <a:rPr lang="fr-FR" dirty="0"/>
              <a:t>Sommaire</a:t>
            </a:r>
          </a:p>
        </p:txBody>
      </p:sp>
      <p:graphicFrame>
        <p:nvGraphicFramePr>
          <p:cNvPr id="4" name="Espace réservé du contenu 3">
            <a:extLst>
              <a:ext uri="{FF2B5EF4-FFF2-40B4-BE49-F238E27FC236}">
                <a16:creationId xmlns:a16="http://schemas.microsoft.com/office/drawing/2014/main" id="{87E149BC-538E-380C-4E90-A015FC3DF6BE}"/>
              </a:ext>
            </a:extLst>
          </p:cNvPr>
          <p:cNvGraphicFramePr>
            <a:graphicFrameLocks noGrp="1"/>
          </p:cNvGraphicFramePr>
          <p:nvPr>
            <p:ph idx="1"/>
            <p:extLst>
              <p:ext uri="{D42A27DB-BD31-4B8C-83A1-F6EECF244321}">
                <p14:modId xmlns:p14="http://schemas.microsoft.com/office/powerpoint/2010/main" val="4076230081"/>
              </p:ext>
            </p:extLst>
          </p:nvPr>
        </p:nvGraphicFramePr>
        <p:xfrm>
          <a:off x="1828800" y="2738438"/>
          <a:ext cx="15201900" cy="652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3299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2AE40-1137-8826-D65B-FFA015DE1689}"/>
              </a:ext>
            </a:extLst>
          </p:cNvPr>
          <p:cNvSpPr>
            <a:spLocks noGrp="1"/>
          </p:cNvSpPr>
          <p:nvPr>
            <p:ph type="title"/>
          </p:nvPr>
        </p:nvSpPr>
        <p:spPr/>
        <p:txBody>
          <a:bodyPr/>
          <a:lstStyle/>
          <a:p>
            <a:r>
              <a:rPr lang="fr-FR" dirty="0"/>
              <a:t>La logistique urbaine, c’est quoi ?</a:t>
            </a:r>
          </a:p>
        </p:txBody>
      </p:sp>
      <p:graphicFrame>
        <p:nvGraphicFramePr>
          <p:cNvPr id="4" name="Espace réservé du contenu 3">
            <a:extLst>
              <a:ext uri="{FF2B5EF4-FFF2-40B4-BE49-F238E27FC236}">
                <a16:creationId xmlns:a16="http://schemas.microsoft.com/office/drawing/2014/main" id="{87E149BC-538E-380C-4E90-A015FC3DF6BE}"/>
              </a:ext>
            </a:extLst>
          </p:cNvPr>
          <p:cNvGraphicFramePr>
            <a:graphicFrameLocks noGrp="1"/>
          </p:cNvGraphicFramePr>
          <p:nvPr>
            <p:ph idx="1"/>
            <p:extLst>
              <p:ext uri="{D42A27DB-BD31-4B8C-83A1-F6EECF244321}">
                <p14:modId xmlns:p14="http://schemas.microsoft.com/office/powerpoint/2010/main" val="4125816984"/>
              </p:ext>
            </p:extLst>
          </p:nvPr>
        </p:nvGraphicFramePr>
        <p:xfrm>
          <a:off x="2159224" y="2644825"/>
          <a:ext cx="13969552" cy="4997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82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DEEE2F-8503-9CA5-C67F-7298217F90CE}"/>
              </a:ext>
            </a:extLst>
          </p:cNvPr>
          <p:cNvSpPr>
            <a:spLocks noGrp="1"/>
          </p:cNvSpPr>
          <p:nvPr>
            <p:ph type="title"/>
          </p:nvPr>
        </p:nvSpPr>
        <p:spPr>
          <a:xfrm>
            <a:off x="1934547" y="27479"/>
            <a:ext cx="15201900" cy="1989137"/>
          </a:xfrm>
        </p:spPr>
        <p:txBody>
          <a:bodyPr>
            <a:normAutofit/>
          </a:bodyPr>
          <a:lstStyle/>
          <a:p>
            <a:r>
              <a:rPr lang="fr-FR" dirty="0"/>
              <a:t>La logistique urbaine a toujours existé…</a:t>
            </a:r>
          </a:p>
        </p:txBody>
      </p:sp>
      <p:sp>
        <p:nvSpPr>
          <p:cNvPr id="3" name="Espace réservé du contenu 2">
            <a:extLst>
              <a:ext uri="{FF2B5EF4-FFF2-40B4-BE49-F238E27FC236}">
                <a16:creationId xmlns:a16="http://schemas.microsoft.com/office/drawing/2014/main" id="{5F29E0E5-C0D9-0EC4-1800-18B03B4B3431}"/>
              </a:ext>
            </a:extLst>
          </p:cNvPr>
          <p:cNvSpPr>
            <a:spLocks noGrp="1"/>
          </p:cNvSpPr>
          <p:nvPr>
            <p:ph idx="1"/>
          </p:nvPr>
        </p:nvSpPr>
        <p:spPr>
          <a:xfrm>
            <a:off x="1734436" y="1624166"/>
            <a:ext cx="15201902" cy="6527801"/>
          </a:xfrm>
        </p:spPr>
        <p:txBody>
          <a:bodyPr vert="horz" lIns="137160" tIns="68580" rIns="137160" bIns="68580" rtlCol="0" anchor="t">
            <a:normAutofit/>
          </a:bodyPr>
          <a:lstStyle/>
          <a:p>
            <a:pPr marL="0" indent="0">
              <a:buNone/>
            </a:pPr>
            <a:r>
              <a:rPr lang="fr-FR" sz="2700" dirty="0">
                <a:latin typeface="+mn-lt"/>
              </a:rPr>
              <a:t>  Livraison fluviale en 49 avant JC</a:t>
            </a:r>
            <a:endParaRPr lang="fr-FR" dirty="0">
              <a:latin typeface="+mn-lt"/>
              <a:cs typeface="Calibri"/>
            </a:endParaRPr>
          </a:p>
        </p:txBody>
      </p:sp>
      <p:pic>
        <p:nvPicPr>
          <p:cNvPr id="4" name="Image 3" descr="Une image contenant peinture, mammifère, art, arbre&#10;&#10;Description générée automatiquement">
            <a:extLst>
              <a:ext uri="{FF2B5EF4-FFF2-40B4-BE49-F238E27FC236}">
                <a16:creationId xmlns:a16="http://schemas.microsoft.com/office/drawing/2014/main" id="{6DBF5D89-3DE5-F39A-9599-6A6A535C49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16853" y="2160884"/>
            <a:ext cx="5917067" cy="3100388"/>
          </a:xfrm>
          <a:prstGeom prst="rect">
            <a:avLst/>
          </a:prstGeom>
        </p:spPr>
      </p:pic>
      <p:pic>
        <p:nvPicPr>
          <p:cNvPr id="5" name="Image 4" descr="Une image contenant dessin, croquis, peinture, plein air&#10;&#10;Description générée automatiquement">
            <a:extLst>
              <a:ext uri="{FF2B5EF4-FFF2-40B4-BE49-F238E27FC236}">
                <a16:creationId xmlns:a16="http://schemas.microsoft.com/office/drawing/2014/main" id="{AB1EA405-CE47-0D8B-9717-4097AE89486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7084" y="2157585"/>
            <a:ext cx="5938106" cy="3103686"/>
          </a:xfrm>
          <a:prstGeom prst="rect">
            <a:avLst/>
          </a:prstGeom>
        </p:spPr>
      </p:pic>
      <p:sp>
        <p:nvSpPr>
          <p:cNvPr id="6" name="ZoneTexte 5">
            <a:extLst>
              <a:ext uri="{FF2B5EF4-FFF2-40B4-BE49-F238E27FC236}">
                <a16:creationId xmlns:a16="http://schemas.microsoft.com/office/drawing/2014/main" id="{FDF224CC-1310-AD3C-DAFA-F05D316A9CCB}"/>
              </a:ext>
            </a:extLst>
          </p:cNvPr>
          <p:cNvSpPr txBox="1"/>
          <p:nvPr/>
        </p:nvSpPr>
        <p:spPr>
          <a:xfrm>
            <a:off x="7774481" y="1620220"/>
            <a:ext cx="8915400"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       Livraison fluviale au Moyen Age</a:t>
            </a:r>
            <a:r>
              <a:rPr lang="fr-FR" sz="2700" dirty="0">
                <a:cs typeface="Calibri"/>
              </a:rPr>
              <a:t>​</a:t>
            </a:r>
            <a:endParaRPr lang="fr-FR" sz="2700" dirty="0"/>
          </a:p>
        </p:txBody>
      </p:sp>
      <p:sp>
        <p:nvSpPr>
          <p:cNvPr id="7" name="ZoneTexte 6">
            <a:extLst>
              <a:ext uri="{FF2B5EF4-FFF2-40B4-BE49-F238E27FC236}">
                <a16:creationId xmlns:a16="http://schemas.microsoft.com/office/drawing/2014/main" id="{585383A9-B5B5-41EF-6470-D08B5BB56ED2}"/>
              </a:ext>
            </a:extLst>
          </p:cNvPr>
          <p:cNvSpPr txBox="1"/>
          <p:nvPr/>
        </p:nvSpPr>
        <p:spPr>
          <a:xfrm>
            <a:off x="1871192" y="5259027"/>
            <a:ext cx="6154614"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Livraison de nuit vers les années 1900</a:t>
            </a:r>
            <a:endParaRPr lang="fr-FR" sz="2700" dirty="0">
              <a:cs typeface="Calibri"/>
            </a:endParaRPr>
          </a:p>
        </p:txBody>
      </p:sp>
      <p:pic>
        <p:nvPicPr>
          <p:cNvPr id="8" name="Image 7" descr="Une image contenant plein air, véhicule, Véhicule terrestre, arbre&#10;&#10;Description générée automatiquement">
            <a:extLst>
              <a:ext uri="{FF2B5EF4-FFF2-40B4-BE49-F238E27FC236}">
                <a16:creationId xmlns:a16="http://schemas.microsoft.com/office/drawing/2014/main" id="{E8EA49DD-414C-5FB3-44B1-03AB028AC9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16853" y="5833628"/>
            <a:ext cx="5922140" cy="3235571"/>
          </a:xfrm>
          <a:prstGeom prst="rect">
            <a:avLst/>
          </a:prstGeom>
        </p:spPr>
      </p:pic>
      <p:pic>
        <p:nvPicPr>
          <p:cNvPr id="2050" name="Picture 2" descr="Aucun texte alternatif pour cette image">
            <a:extLst>
              <a:ext uri="{FF2B5EF4-FFF2-40B4-BE49-F238E27FC236}">
                <a16:creationId xmlns:a16="http://schemas.microsoft.com/office/drawing/2014/main" id="{EEE11332-15B2-5F7F-11C5-D4DE9357E2F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630053" y="5833627"/>
            <a:ext cx="3491470" cy="309652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3F688E98-4896-2D49-D426-AF3E004E60DE}"/>
              </a:ext>
            </a:extLst>
          </p:cNvPr>
          <p:cNvSpPr txBox="1"/>
          <p:nvPr/>
        </p:nvSpPr>
        <p:spPr>
          <a:xfrm>
            <a:off x="14542310" y="4077759"/>
            <a:ext cx="3601859" cy="1800493"/>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Mon grand-père pâtissier à Strasbourg avant la Seconde Guerre Mondiale…</a:t>
            </a:r>
            <a:endParaRPr lang="fr-FR" sz="2700" dirty="0">
              <a:cs typeface="Calibri"/>
            </a:endParaRPr>
          </a:p>
        </p:txBody>
      </p:sp>
      <p:sp>
        <p:nvSpPr>
          <p:cNvPr id="11" name="ZoneTexte 10">
            <a:extLst>
              <a:ext uri="{FF2B5EF4-FFF2-40B4-BE49-F238E27FC236}">
                <a16:creationId xmlns:a16="http://schemas.microsoft.com/office/drawing/2014/main" id="{ECD97AFC-6313-67BE-AC0E-E5665C5E7DCF}"/>
              </a:ext>
            </a:extLst>
          </p:cNvPr>
          <p:cNvSpPr txBox="1"/>
          <p:nvPr/>
        </p:nvSpPr>
        <p:spPr>
          <a:xfrm>
            <a:off x="8298828" y="5215508"/>
            <a:ext cx="6154614" cy="5539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fr-FR" sz="2700" dirty="0"/>
              <a:t>Felix Potin: </a:t>
            </a:r>
            <a:r>
              <a:rPr lang="fr-FR" sz="2700" dirty="0" err="1"/>
              <a:t>omnicanalité</a:t>
            </a:r>
            <a:r>
              <a:rPr lang="fr-FR" sz="2700" dirty="0"/>
              <a:t> et livraison</a:t>
            </a:r>
            <a:endParaRPr lang="fr-FR" sz="2700" dirty="0">
              <a:cs typeface="Calibri"/>
            </a:endParaRPr>
          </a:p>
        </p:txBody>
      </p:sp>
      <p:pic>
        <p:nvPicPr>
          <p:cNvPr id="12" name="Picture 6" descr="Une image contenant texte, signe, magasin&#10;&#10;Description générée automatiquement">
            <a:extLst>
              <a:ext uri="{FF2B5EF4-FFF2-40B4-BE49-F238E27FC236}">
                <a16:creationId xmlns:a16="http://schemas.microsoft.com/office/drawing/2014/main" id="{03BE2AF5-CFA5-9C7E-7B5D-3AA186069ACD}"/>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407084" y="5833627"/>
            <a:ext cx="4481332" cy="3256174"/>
          </a:xfrm>
          <a:prstGeom prst="rect">
            <a:avLst/>
          </a:prstGeom>
          <a:solidFill>
            <a:srgbClr val="FFFFFF"/>
          </a:solidFill>
        </p:spPr>
      </p:pic>
    </p:spTree>
    <p:extLst>
      <p:ext uri="{BB962C8B-B14F-4D97-AF65-F5344CB8AC3E}">
        <p14:creationId xmlns:p14="http://schemas.microsoft.com/office/powerpoint/2010/main" val="44714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51F046C5-558B-8A38-73F8-409806FBABA6}"/>
              </a:ext>
            </a:extLst>
          </p:cNvPr>
          <p:cNvSpPr>
            <a:spLocks noGrp="1"/>
          </p:cNvSpPr>
          <p:nvPr>
            <p:ph type="title"/>
          </p:nvPr>
        </p:nvSpPr>
        <p:spPr>
          <a:xfrm>
            <a:off x="1655168" y="1975148"/>
            <a:ext cx="15201900" cy="1989137"/>
          </a:xfrm>
        </p:spPr>
        <p:txBody>
          <a:bodyPr>
            <a:normAutofit fontScale="90000"/>
          </a:bodyPr>
          <a:lstStyle/>
          <a:p>
            <a:r>
              <a:rPr lang="fr-FR" b="1" i="1" dirty="0">
                <a:solidFill>
                  <a:schemeClr val="bg1"/>
                </a:solidFill>
              </a:rPr>
              <a:t>« Il n’y a pas de ville sans logistique.</a:t>
            </a:r>
            <a:br>
              <a:rPr lang="fr-FR" b="1" i="1" dirty="0">
                <a:solidFill>
                  <a:schemeClr val="bg1"/>
                </a:solidFill>
              </a:rPr>
            </a:br>
            <a:r>
              <a:rPr lang="fr-FR" b="1" i="1" dirty="0">
                <a:solidFill>
                  <a:schemeClr val="bg1"/>
                </a:solidFill>
              </a:rPr>
              <a:t> </a:t>
            </a:r>
            <a:br>
              <a:rPr lang="fr-FR" b="1" i="1" dirty="0">
                <a:solidFill>
                  <a:schemeClr val="bg1"/>
                </a:solidFill>
              </a:rPr>
            </a:br>
            <a:r>
              <a:rPr lang="fr-FR" b="1" i="1" dirty="0">
                <a:solidFill>
                  <a:schemeClr val="bg1"/>
                </a:solidFill>
              </a:rPr>
              <a:t>C’est une fonction indispensable à la ville. </a:t>
            </a:r>
            <a:br>
              <a:rPr lang="fr-FR" b="1" i="1" dirty="0">
                <a:solidFill>
                  <a:schemeClr val="bg1"/>
                </a:solidFill>
              </a:rPr>
            </a:br>
            <a:r>
              <a:rPr lang="fr-FR" b="1" i="1" dirty="0">
                <a:solidFill>
                  <a:schemeClr val="bg1"/>
                </a:solidFill>
              </a:rPr>
              <a:t>Elle permet l’approvisionnement des commerces, des cafés ou restaurants, des entreprises, des marchés, des hôpitaux et des habitants. »</a:t>
            </a:r>
            <a:br>
              <a:rPr lang="fr-FR" b="1" i="1" dirty="0">
                <a:solidFill>
                  <a:schemeClr val="bg1"/>
                </a:solidFill>
              </a:rPr>
            </a:br>
            <a:br>
              <a:rPr lang="fr-FR" dirty="0">
                <a:solidFill>
                  <a:schemeClr val="bg1"/>
                </a:solidFill>
              </a:rPr>
            </a:br>
            <a:r>
              <a:rPr lang="fr-FR" sz="4000" dirty="0">
                <a:solidFill>
                  <a:schemeClr val="bg1"/>
                </a:solidFill>
              </a:rPr>
              <a:t>Jérôme Libeskind, </a:t>
            </a:r>
            <a:br>
              <a:rPr lang="fr-FR" sz="4000" dirty="0">
                <a:solidFill>
                  <a:schemeClr val="bg1"/>
                </a:solidFill>
              </a:rPr>
            </a:br>
            <a:r>
              <a:rPr lang="fr-FR" sz="4000" dirty="0">
                <a:solidFill>
                  <a:schemeClr val="bg1"/>
                </a:solidFill>
              </a:rPr>
              <a:t>dans « Si la logistique m’était contée… »</a:t>
            </a:r>
            <a:endParaRPr lang="fr-FR" dirty="0">
              <a:solidFill>
                <a:schemeClr val="bg1"/>
              </a:solidFill>
            </a:endParaRPr>
          </a:p>
        </p:txBody>
      </p:sp>
      <p:pic>
        <p:nvPicPr>
          <p:cNvPr id="2" name="Espace réservé du contenu 4" descr="Une image contenant véhicule, Véhicule terrestre, camionnette, plein air&#10;&#10;Description générée automatiquement">
            <a:extLst>
              <a:ext uri="{FF2B5EF4-FFF2-40B4-BE49-F238E27FC236}">
                <a16:creationId xmlns:a16="http://schemas.microsoft.com/office/drawing/2014/main" id="{B1D6E8A9-4399-B195-62C8-565C2F14F5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56118" y="3703340"/>
            <a:ext cx="8456834" cy="4756969"/>
          </a:xfrm>
          <a:prstGeom prst="rect">
            <a:avLst/>
          </a:prstGeom>
        </p:spPr>
      </p:pic>
    </p:spTree>
    <p:extLst>
      <p:ext uri="{BB962C8B-B14F-4D97-AF65-F5344CB8AC3E}">
        <p14:creationId xmlns:p14="http://schemas.microsoft.com/office/powerpoint/2010/main" val="4676530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3654BA-1742-E1BD-4062-B7E905279CFC}"/>
              </a:ext>
            </a:extLst>
          </p:cNvPr>
          <p:cNvSpPr>
            <a:spLocks noGrp="1"/>
          </p:cNvSpPr>
          <p:nvPr>
            <p:ph type="title"/>
          </p:nvPr>
        </p:nvSpPr>
        <p:spPr>
          <a:xfrm>
            <a:off x="-1512168" y="2767236"/>
            <a:ext cx="3024336" cy="1989137"/>
          </a:xfrm>
        </p:spPr>
        <p:txBody>
          <a:bodyPr>
            <a:normAutofit fontScale="90000"/>
          </a:bodyPr>
          <a:lstStyle/>
          <a:p>
            <a:r>
              <a:rPr lang="fr-FR" dirty="0">
                <a:solidFill>
                  <a:schemeClr val="bg1"/>
                </a:solidFill>
              </a:rPr>
              <a:t>La logistique urbaine a des </a:t>
            </a:r>
            <a:r>
              <a:rPr lang="fr-FR" b="1" dirty="0">
                <a:solidFill>
                  <a:schemeClr val="bg1"/>
                </a:solidFill>
              </a:rPr>
              <a:t>effets</a:t>
            </a:r>
            <a:r>
              <a:rPr lang="fr-FR" dirty="0">
                <a:solidFill>
                  <a:schemeClr val="bg1"/>
                </a:solidFill>
              </a:rPr>
              <a:t> sur la ville…</a:t>
            </a:r>
          </a:p>
        </p:txBody>
      </p:sp>
      <p:graphicFrame>
        <p:nvGraphicFramePr>
          <p:cNvPr id="11" name="Espace réservé du contenu 10">
            <a:extLst>
              <a:ext uri="{FF2B5EF4-FFF2-40B4-BE49-F238E27FC236}">
                <a16:creationId xmlns:a16="http://schemas.microsoft.com/office/drawing/2014/main" id="{6056AC6E-29B7-8B87-1113-F08FB606AE3D}"/>
              </a:ext>
            </a:extLst>
          </p:cNvPr>
          <p:cNvGraphicFramePr>
            <a:graphicFrameLocks noGrp="1"/>
          </p:cNvGraphicFramePr>
          <p:nvPr>
            <p:ph idx="1"/>
            <p:extLst>
              <p:ext uri="{D42A27DB-BD31-4B8C-83A1-F6EECF244321}">
                <p14:modId xmlns:p14="http://schemas.microsoft.com/office/powerpoint/2010/main" val="230020048"/>
              </p:ext>
            </p:extLst>
          </p:nvPr>
        </p:nvGraphicFramePr>
        <p:xfrm>
          <a:off x="1871192" y="174948"/>
          <a:ext cx="15499611" cy="8325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24686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Arrière du camion chargé avec boîtes">
            <a:extLst>
              <a:ext uri="{FF2B5EF4-FFF2-40B4-BE49-F238E27FC236}">
                <a16:creationId xmlns:a16="http://schemas.microsoft.com/office/drawing/2014/main" id="{3D53CE06-8820-3AE0-EBA4-2D1D59766C9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8783960" y="462980"/>
            <a:ext cx="7310437" cy="8105775"/>
          </a:xfrm>
        </p:spPr>
      </p:pic>
      <p:sp>
        <p:nvSpPr>
          <p:cNvPr id="4" name="Espace réservé du texte 3">
            <a:extLst>
              <a:ext uri="{FF2B5EF4-FFF2-40B4-BE49-F238E27FC236}">
                <a16:creationId xmlns:a16="http://schemas.microsoft.com/office/drawing/2014/main" id="{8A9C61A7-827B-D5F1-AE7D-919E357CD0FA}"/>
              </a:ext>
            </a:extLst>
          </p:cNvPr>
          <p:cNvSpPr>
            <a:spLocks noGrp="1"/>
          </p:cNvSpPr>
          <p:nvPr>
            <p:ph type="body" sz="half" idx="2"/>
          </p:nvPr>
        </p:nvSpPr>
        <p:spPr>
          <a:xfrm>
            <a:off x="1727176" y="2191172"/>
            <a:ext cx="6408712" cy="6377583"/>
          </a:xfrm>
        </p:spPr>
        <p:txBody>
          <a:bodyPr>
            <a:normAutofit fontScale="92500"/>
          </a:bodyPr>
          <a:lstStyle/>
          <a:p>
            <a:r>
              <a:rPr lang="fr-FR" sz="2800" dirty="0"/>
              <a:t>D’après l' </a:t>
            </a:r>
            <a:r>
              <a:rPr lang="fr-FR" sz="2800" dirty="0" err="1"/>
              <a:t>Ademe</a:t>
            </a:r>
            <a:r>
              <a:rPr lang="fr-FR" sz="2800" dirty="0"/>
              <a:t> en 2018, en zone urbaine, </a:t>
            </a:r>
          </a:p>
          <a:p>
            <a:pPr marL="457200" indent="-457200">
              <a:buFontTx/>
              <a:buChar char="-"/>
            </a:pPr>
            <a:r>
              <a:rPr lang="fr-FR" sz="2800" b="1" dirty="0"/>
              <a:t>25 % des kilomètres </a:t>
            </a:r>
            <a:r>
              <a:rPr lang="fr-FR" sz="2800" dirty="0"/>
              <a:t>parcourus par des véhicules de livraison le sont à vide et </a:t>
            </a:r>
          </a:p>
          <a:p>
            <a:pPr marL="457200" indent="-457200">
              <a:buFontTx/>
              <a:buChar char="-"/>
            </a:pPr>
            <a:r>
              <a:rPr lang="fr-FR" sz="2800" dirty="0"/>
              <a:t>le taux de remplissage moyen des véhicules est de </a:t>
            </a:r>
            <a:r>
              <a:rPr lang="fr-FR" sz="2800" b="1" dirty="0"/>
              <a:t>67 %</a:t>
            </a:r>
          </a:p>
          <a:p>
            <a:pPr marL="457200" indent="-457200">
              <a:buFontTx/>
              <a:buChar char="-"/>
            </a:pPr>
            <a:endParaRPr lang="fr-FR" b="1" dirty="0"/>
          </a:p>
          <a:p>
            <a:r>
              <a:rPr lang="fr-FR" sz="2800" b="1" dirty="0"/>
              <a:t>Pourquoi ?</a:t>
            </a:r>
          </a:p>
          <a:p>
            <a:r>
              <a:rPr lang="fr-FR" dirty="0"/>
              <a:t>À cause de délais de livraison (ultra) courts: </a:t>
            </a:r>
          </a:p>
          <a:p>
            <a:r>
              <a:rPr lang="fr-FR" dirty="0"/>
              <a:t>des préparations de commandes et des livraisons cadencées, annoncées au client dès la validation de son achat…</a:t>
            </a:r>
          </a:p>
          <a:p>
            <a:endParaRPr lang="fr-FR" dirty="0"/>
          </a:p>
          <a:p>
            <a:r>
              <a:rPr lang="fr-FR" dirty="0">
                <a:sym typeface="Wingdings" pitchFamily="2" charset="2"/>
              </a:rPr>
              <a:t> Démultiplication des véhicules de livraison (souvent) sous optimisés</a:t>
            </a:r>
            <a:endParaRPr lang="fr-FR" dirty="0"/>
          </a:p>
          <a:p>
            <a:endParaRPr lang="fr-FR" dirty="0"/>
          </a:p>
        </p:txBody>
      </p:sp>
    </p:spTree>
    <p:extLst>
      <p:ext uri="{BB962C8B-B14F-4D97-AF65-F5344CB8AC3E}">
        <p14:creationId xmlns:p14="http://schemas.microsoft.com/office/powerpoint/2010/main" val="4149433501"/>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DR Presentation" id="{CFBBDE96-E232-5549-9C8C-392FEA76FDDA}" vid="{7158E09C-0B68-2246-AF37-76460DCB9202}"/>
    </a:ext>
  </a:extLst>
</a:theme>
</file>

<file path=ppt/theme/theme2.xml><?xml version="1.0" encoding="utf-8"?>
<a:theme xmlns:a="http://schemas.openxmlformats.org/drawingml/2006/main" name="1_Conception personnalisé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Conception personnalisée</Template>
  <TotalTime>129</TotalTime>
  <Words>1989</Words>
  <Application>Microsoft Office PowerPoint</Application>
  <PresentationFormat>Personnalisé</PresentationFormat>
  <Paragraphs>230</Paragraphs>
  <Slides>16</Slides>
  <Notes>7</Notes>
  <HiddenSlides>0</HiddenSlides>
  <MMClips>0</MMClips>
  <ScaleCrop>false</ScaleCrop>
  <HeadingPairs>
    <vt:vector size="6" baseType="variant">
      <vt:variant>
        <vt:lpstr>Polices utilisées</vt:lpstr>
      </vt:variant>
      <vt:variant>
        <vt:i4>14</vt:i4>
      </vt:variant>
      <vt:variant>
        <vt:lpstr>Thème</vt:lpstr>
      </vt:variant>
      <vt:variant>
        <vt:i4>2</vt:i4>
      </vt:variant>
      <vt:variant>
        <vt:lpstr>Titres des diapositives</vt:lpstr>
      </vt:variant>
      <vt:variant>
        <vt:i4>16</vt:i4>
      </vt:variant>
    </vt:vector>
  </HeadingPairs>
  <TitlesOfParts>
    <vt:vector size="32" baseType="lpstr">
      <vt:lpstr>Aptos</vt:lpstr>
      <vt:lpstr>Aileron</vt:lpstr>
      <vt:lpstr>Montserrat Light Bold</vt:lpstr>
      <vt:lpstr>Open Sauce Bold</vt:lpstr>
      <vt:lpstr>Bebas Neue</vt:lpstr>
      <vt:lpstr>Brittany</vt:lpstr>
      <vt:lpstr>Tahoma</vt:lpstr>
      <vt:lpstr>Aileron Bold</vt:lpstr>
      <vt:lpstr>Calibri</vt:lpstr>
      <vt:lpstr>Open Sauce</vt:lpstr>
      <vt:lpstr>Open Sans</vt:lpstr>
      <vt:lpstr>Wingdings</vt:lpstr>
      <vt:lpstr>Arial</vt:lpstr>
      <vt:lpstr>Aptos Display</vt:lpstr>
      <vt:lpstr>Conception personnalisée</vt:lpstr>
      <vt:lpstr>1_Conception personnalisée</vt:lpstr>
      <vt:lpstr>Présentation PowerPoint</vt:lpstr>
      <vt:lpstr>Présentation PowerPoint</vt:lpstr>
      <vt:lpstr>Présentation PowerPoint</vt:lpstr>
      <vt:lpstr>Sommaire</vt:lpstr>
      <vt:lpstr>La logistique urbaine, c’est quoi ?</vt:lpstr>
      <vt:lpstr>La logistique urbaine a toujours existé…</vt:lpstr>
      <vt:lpstr>« Il n’y a pas de ville sans logistique.   C’est une fonction indispensable à la ville.  Elle permet l’approvisionnement des commerces, des cafés ou restaurants, des entreprises, des marchés, des hôpitaux et des habitants. »  Jérôme Libeskind,  dans « Si la logistique m’était contée… »</vt:lpstr>
      <vt:lpstr>La logistique urbaine a des effets sur la ville…</vt:lpstr>
      <vt:lpstr>Présentation PowerPoint</vt:lpstr>
      <vt:lpstr>Comment créer une logistique urbaine, inspirée du vivant pour la rendre innovante et durable ?</vt:lpstr>
      <vt:lpstr>Quelques fonctions de la logistique urbaine issues de la taxonomie</vt:lpstr>
      <vt:lpstr>Mes fouilles biologiques</vt:lpstr>
      <vt:lpstr>Présentation PowerPoint</vt:lpstr>
      <vt:lpstr>Présentation PowerPoint</vt:lpstr>
      <vt:lpstr>La logistique urbaine inspirée du vivant…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Karine Weber</dc:creator>
  <cp:lastModifiedBy>Stagiaire (Ceebios)</cp:lastModifiedBy>
  <cp:revision>5</cp:revision>
  <dcterms:created xsi:type="dcterms:W3CDTF">2024-04-23T14:25:58Z</dcterms:created>
  <dcterms:modified xsi:type="dcterms:W3CDTF">2024-05-03T08:59:04Z</dcterms:modified>
  <dc:identifier>DAFucyh990Y</dc:identifier>
</cp:coreProperties>
</file>