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16"/>
  </p:notesMasterIdLst>
  <p:sldIdLst>
    <p:sldId id="256" r:id="rId2"/>
    <p:sldId id="257" r:id="rId3"/>
    <p:sldId id="258" r:id="rId4"/>
    <p:sldId id="290" r:id="rId5"/>
    <p:sldId id="291" r:id="rId6"/>
    <p:sldId id="289" r:id="rId7"/>
    <p:sldId id="292" r:id="rId8"/>
    <p:sldId id="293" r:id="rId9"/>
    <p:sldId id="294" r:id="rId10"/>
    <p:sldId id="285" r:id="rId11"/>
    <p:sldId id="283" r:id="rId12"/>
    <p:sldId id="265" r:id="rId13"/>
    <p:sldId id="262" r:id="rId14"/>
    <p:sldId id="28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B5AF"/>
    <a:srgbClr val="32292A"/>
    <a:srgbClr val="097F7F"/>
    <a:srgbClr val="030303"/>
    <a:srgbClr val="FFB000"/>
    <a:srgbClr val="093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9913-A36F-4E68-A24D-E92810CAE805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312AE-D9EC-4712-BA2F-DD4DB4AC3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34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E83A-E85C-46FA-82DF-B30E0B57BE48}" type="datetime1">
              <a:rPr lang="fr-FR" smtClean="0"/>
              <a:t>05/02/2025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1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9007-08DC-467A-B0FC-DA9399C32472}" type="datetime1">
              <a:rPr lang="fr-FR" smtClean="0"/>
              <a:t>05/02/2025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87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0862-93E1-4FE6-9FEE-4AAB641B33AA}" type="datetime1">
              <a:rPr lang="fr-FR" smtClean="0"/>
              <a:t>05/02/2025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1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3D5A-F3A8-4683-8496-E676418BA83F}" type="datetime1">
              <a:rPr lang="fr-FR" smtClean="0"/>
              <a:t>05/02/2025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6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DABF-FEA6-4085-B273-BEC39D71AC50}" type="datetime1">
              <a:rPr lang="fr-FR" smtClean="0"/>
              <a:t>05/02/2025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7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2358-E271-4AA5-AD3D-2A60BE7075B0}" type="datetime1">
              <a:rPr lang="fr-FR" smtClean="0"/>
              <a:t>05/02/2025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4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A7DC-8F31-4C33-B732-E1BD107005A1}" type="datetime1">
              <a:rPr lang="fr-FR" smtClean="0"/>
              <a:t>05/02/2025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9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F3A8-FC29-4FCD-895F-77E1789C34CF}" type="datetime1">
              <a:rPr lang="fr-FR" smtClean="0"/>
              <a:t>05/02/2025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10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FBC3-2CA3-4153-86AC-9874E31764D4}" type="datetime1">
              <a:rPr lang="fr-FR" smtClean="0"/>
              <a:t>05/02/2025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1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EC3E-22F7-492F-B26F-40A150FCF743}" type="datetime1">
              <a:rPr lang="fr-FR" smtClean="0"/>
              <a:t>05/02/2025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82E-2CD4-4AFE-AEB4-41D9100DC8D0}" type="datetime1">
              <a:rPr lang="fr-FR" smtClean="0"/>
              <a:t>05/02/2025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7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5EAE9CD-BCC5-4DD1-87FF-65BA1C028178}" type="datetime1">
              <a:rPr lang="fr-FR" smtClean="0"/>
              <a:t>05/02/2025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3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iomeplus@ceebios.com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ioinspire-explore.mnhn.fr/" TargetMode="External"/><Relationship Id="rId4" Type="http://schemas.openxmlformats.org/officeDocument/2006/relationships/hyperlink" Target="https://www.asteria.lif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is.roublique@ceebios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Quentin.thomas@ceebio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 descr="Une image contenant oiseau, plume, plante, perroquet&#10;&#10;Description générée automatiquement">
            <a:extLst>
              <a:ext uri="{FF2B5EF4-FFF2-40B4-BE49-F238E27FC236}">
                <a16:creationId xmlns:a16="http://schemas.microsoft.com/office/drawing/2014/main" id="{3F97C54C-3CFE-BCDE-CE6C-DFC9E19E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5" b="38205"/>
          <a:stretch/>
        </p:blipFill>
        <p:spPr>
          <a:xfrm>
            <a:off x="20" y="1"/>
            <a:ext cx="12191980" cy="44276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E81BCE-E1BF-5D55-FF1B-B67E8A27FFE5}"/>
              </a:ext>
            </a:extLst>
          </p:cNvPr>
          <p:cNvSpPr/>
          <p:nvPr/>
        </p:nvSpPr>
        <p:spPr>
          <a:xfrm>
            <a:off x="0" y="4187007"/>
            <a:ext cx="12192000" cy="2670994"/>
          </a:xfrm>
          <a:prstGeom prst="rect">
            <a:avLst/>
          </a:prstGeom>
          <a:solidFill>
            <a:srgbClr val="39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Google Shape;145;p27">
            <a:extLst>
              <a:ext uri="{FF2B5EF4-FFF2-40B4-BE49-F238E27FC236}">
                <a16:creationId xmlns:a16="http://schemas.microsoft.com/office/drawing/2014/main" id="{54A39B02-87E9-61A6-73B1-EFDEA6E5F5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11985" y="3756219"/>
            <a:ext cx="10617686" cy="16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9B5AF"/>
                </a:solidFill>
                <a:highlight>
                  <a:srgbClr val="FFFFFF"/>
                </a:highlight>
                <a:latin typeface="Montserrat SemiBold" panose="00000700000000000000" pitchFamily="2" charset="0"/>
                <a:sym typeface="Rubik Light"/>
              </a:rPr>
              <a:t>Webinaire Biome +</a:t>
            </a:r>
            <a:br>
              <a:rPr lang="en" sz="6000" dirty="0">
                <a:solidFill>
                  <a:schemeClr val="bg2"/>
                </a:solidFill>
                <a:highlight>
                  <a:srgbClr val="FFFFFF"/>
                </a:highlight>
                <a:latin typeface="Montserrat SemiBold" panose="00000700000000000000" pitchFamily="2" charset="0"/>
                <a:sym typeface="Rubik Light"/>
              </a:rPr>
            </a:br>
            <a:br>
              <a:rPr lang="en" sz="1800" dirty="0">
                <a:solidFill>
                  <a:schemeClr val="bg1"/>
                </a:solidFill>
                <a:latin typeface="Montserrat SemiBold" panose="00000700000000000000" pitchFamily="2" charset="0"/>
                <a:sym typeface="Rubik Light"/>
              </a:rPr>
            </a:br>
            <a:r>
              <a:rPr lang="en" sz="1800" dirty="0">
                <a:solidFill>
                  <a:schemeClr val="bg1"/>
                </a:solidFill>
                <a:latin typeface="Montserrat SemiBold" panose="00000700000000000000" pitchFamily="2" charset="0"/>
                <a:sym typeface="Rubik Light"/>
              </a:rPr>
              <a:t>[</a:t>
            </a:r>
            <a:r>
              <a:rPr lang="en" sz="1800" dirty="0">
                <a:solidFill>
                  <a:schemeClr val="bg1"/>
                </a:solidFill>
                <a:latin typeface="Montserrat SemiBold" panose="00000700000000000000" pitchFamily="2" charset="0"/>
              </a:rPr>
              <a:t>ACOUSTIQUE &amp; BIOMIMETISME</a:t>
            </a:r>
            <a:r>
              <a:rPr lang="en" sz="1800" dirty="0">
                <a:solidFill>
                  <a:schemeClr val="bg1"/>
                </a:solidFill>
                <a:latin typeface="Montserrat SemiBold" panose="00000700000000000000" pitchFamily="2" charset="0"/>
                <a:sym typeface="Rubik Light"/>
              </a:rPr>
              <a:t>]</a:t>
            </a:r>
            <a:br>
              <a:rPr lang="en" sz="3200" dirty="0">
                <a:solidFill>
                  <a:schemeClr val="bg1"/>
                </a:solidFill>
                <a:latin typeface="Montserrat SemiBold" panose="00000700000000000000" pitchFamily="2" charset="0"/>
                <a:sym typeface="Rubik Light"/>
              </a:rPr>
            </a:br>
            <a:r>
              <a:rPr lang="fr-FR" sz="2400" dirty="0">
                <a:solidFill>
                  <a:schemeClr val="bg1"/>
                </a:solidFill>
                <a:latin typeface="Montserrat SemiBold" panose="00000700000000000000" pitchFamily="2" charset="0"/>
                <a:sym typeface="Rubik Light"/>
              </a:rPr>
              <a:t>Ouvrez grand vos oreilles sur la biodiversité !</a:t>
            </a:r>
            <a:endParaRPr sz="8000" dirty="0">
              <a:solidFill>
                <a:schemeClr val="bg1"/>
              </a:solidFill>
              <a:latin typeface="Montserrat SemiBold" panose="00000700000000000000" pitchFamily="2" charset="0"/>
              <a:sym typeface="Rubik Light"/>
            </a:endParaRPr>
          </a:p>
        </p:txBody>
      </p:sp>
      <p:sp>
        <p:nvSpPr>
          <p:cNvPr id="9" name="Google Shape;146;p27">
            <a:extLst>
              <a:ext uri="{FF2B5EF4-FFF2-40B4-BE49-F238E27FC236}">
                <a16:creationId xmlns:a16="http://schemas.microsoft.com/office/drawing/2014/main" id="{47B6FB0E-01FA-EF89-1B0D-A3ADE35AC75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44070" y="5911178"/>
            <a:ext cx="3669120" cy="4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06 février 2025</a:t>
            </a:r>
            <a:endParaRPr dirty="0">
              <a:solidFill>
                <a:schemeClr val="bg1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Google Shape;146;p27">
            <a:extLst>
              <a:ext uri="{FF2B5EF4-FFF2-40B4-BE49-F238E27FC236}">
                <a16:creationId xmlns:a16="http://schemas.microsoft.com/office/drawing/2014/main" id="{D3FE06E1-1054-8B0A-EFA3-0846078D078B}"/>
              </a:ext>
            </a:extLst>
          </p:cNvPr>
          <p:cNvSpPr txBox="1">
            <a:spLocks/>
          </p:cNvSpPr>
          <p:nvPr/>
        </p:nvSpPr>
        <p:spPr>
          <a:xfrm>
            <a:off x="3505795" y="5828744"/>
            <a:ext cx="7045955" cy="107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200" b="0" i="0" u="none" strike="noStrike" cap="none">
                <a:solidFill>
                  <a:srgbClr val="FFFFFF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Roboto Condense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800"/>
              <a:buFont typeface="Roboto Condensed"/>
              <a:buNone/>
              <a:defRPr sz="18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l"/>
            <a:r>
              <a:rPr lang="fr-FR" sz="1400" dirty="0">
                <a:solidFill>
                  <a:schemeClr val="bg1"/>
                </a:solidFill>
              </a:rPr>
              <a:t>Jérôme SUEUR</a:t>
            </a:r>
            <a:endParaRPr lang="fr-FR" sz="1400" b="0" i="0" u="none" strike="noStrike" dirty="0">
              <a:solidFill>
                <a:schemeClr val="bg1"/>
              </a:solidFill>
              <a:effectLst/>
            </a:endParaRPr>
          </a:p>
          <a:p>
            <a:pPr marL="0" indent="0" algn="l"/>
            <a:r>
              <a:rPr lang="fr-FR" sz="1400" dirty="0">
                <a:solidFill>
                  <a:schemeClr val="bg1"/>
                </a:solidFill>
              </a:rPr>
              <a:t>Anna TERRADE</a:t>
            </a:r>
          </a:p>
          <a:p>
            <a:pPr marL="0" indent="0" algn="l"/>
            <a:r>
              <a:rPr lang="fr-FR" sz="1400" b="0" i="0" u="none" strike="noStrike" dirty="0">
                <a:solidFill>
                  <a:schemeClr val="bg1"/>
                </a:solidFill>
                <a:effectLst/>
              </a:rPr>
              <a:t>François DANNEVILLE &amp; Pierre BOULET </a:t>
            </a:r>
          </a:p>
          <a:p>
            <a:pPr marL="0" indent="0"/>
            <a:endParaRPr lang="fr-FR" sz="1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509228B-1245-CF8B-EB7F-61FA414CD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050" y="5631822"/>
            <a:ext cx="1032141" cy="9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05B6687A-474C-35A7-74B5-6576EC0E1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FEE43139-BC09-7665-C7C9-CF0A497A0F11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06CBFB34-3FD9-6C5F-111D-624E716157BC}"/>
              </a:ext>
            </a:extLst>
          </p:cNvPr>
          <p:cNvSpPr txBox="1">
            <a:spLocks/>
          </p:cNvSpPr>
          <p:nvPr/>
        </p:nvSpPr>
        <p:spPr>
          <a:xfrm>
            <a:off x="1084179" y="555765"/>
            <a:ext cx="3561680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[ressources]</a:t>
            </a:r>
            <a:endParaRPr lang="fr-FR" sz="3600" b="1" dirty="0"/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F9C1E0BE-B27C-4A57-208A-830B750B30AF}"/>
              </a:ext>
            </a:extLst>
          </p:cNvPr>
          <p:cNvSpPr txBox="1">
            <a:spLocks/>
          </p:cNvSpPr>
          <p:nvPr/>
        </p:nvSpPr>
        <p:spPr>
          <a:xfrm>
            <a:off x="7480409" y="5062246"/>
            <a:ext cx="42718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+ Journées abonnés Biome + 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du 19 au 21 septembre</a:t>
            </a:r>
          </a:p>
        </p:txBody>
      </p:sp>
      <p:pic>
        <p:nvPicPr>
          <p:cNvPr id="3" name="Image 2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A8007BD6-C840-78E0-8E62-566D65EF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2" name="Google Shape;197;p32">
            <a:extLst>
              <a:ext uri="{FF2B5EF4-FFF2-40B4-BE49-F238E27FC236}">
                <a16:creationId xmlns:a16="http://schemas.microsoft.com/office/drawing/2014/main" id="{7173BC0F-7A19-62E2-EBBF-7D44F9AAB4D2}"/>
              </a:ext>
            </a:extLst>
          </p:cNvPr>
          <p:cNvSpPr txBox="1">
            <a:spLocks/>
          </p:cNvSpPr>
          <p:nvPr/>
        </p:nvSpPr>
        <p:spPr>
          <a:xfrm>
            <a:off x="1222472" y="2683565"/>
            <a:ext cx="4374558" cy="2565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r>
              <a:rPr lang="en-US" sz="2000" b="1" dirty="0" err="1">
                <a:solidFill>
                  <a:srgbClr val="097F7F"/>
                </a:solidFill>
              </a:rPr>
              <a:t>Plateforme</a:t>
            </a:r>
            <a:r>
              <a:rPr lang="en-US" sz="2000" b="1" dirty="0">
                <a:solidFill>
                  <a:srgbClr val="097F7F"/>
                </a:solidFill>
              </a:rPr>
              <a:t> pour les </a:t>
            </a:r>
            <a:r>
              <a:rPr lang="en-US" sz="2000" b="1" dirty="0" err="1">
                <a:solidFill>
                  <a:srgbClr val="097F7F"/>
                </a:solidFill>
              </a:rPr>
              <a:t>abonnés</a:t>
            </a:r>
            <a:endParaRPr lang="en-US" sz="1600" dirty="0">
              <a:solidFill>
                <a:srgbClr val="097F7F"/>
              </a:solidFill>
            </a:endParaRPr>
          </a:p>
          <a:p>
            <a:pPr fontAlgn="t"/>
            <a:endParaRPr lang="fr-FR" sz="1200" b="1" dirty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fontAlgn="t"/>
            <a:endParaRPr lang="fr-FR" sz="1200" b="1" dirty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fontAlgn="t"/>
            <a:r>
              <a:rPr lang="fr-FR" sz="12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Un espace plus ergonomique pour toutes vos ressources </a:t>
            </a:r>
          </a:p>
          <a:p>
            <a:pPr fontAlgn="t"/>
            <a:endParaRPr lang="fr-FR" sz="1200" dirty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fontAlgn="t"/>
            <a:r>
              <a:rPr lang="fr-FR" sz="12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Notamment les replays des webinaires mensuels </a:t>
            </a:r>
          </a:p>
          <a:p>
            <a:pPr fontAlgn="t"/>
            <a:endParaRPr lang="fr-FR" sz="1200" dirty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fontAlgn="t"/>
            <a:r>
              <a:rPr lang="fr-FR" sz="12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Et les notes thématiques ! </a:t>
            </a:r>
            <a:endParaRPr lang="en-US" sz="1800" dirty="0">
              <a:solidFill>
                <a:srgbClr val="097F7F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4190669D-84B4-136F-829A-76AFE801A8A2}"/>
              </a:ext>
            </a:extLst>
          </p:cNvPr>
          <p:cNvSpPr txBox="1">
            <a:spLocks/>
          </p:cNvSpPr>
          <p:nvPr/>
        </p:nvSpPr>
        <p:spPr>
          <a:xfrm>
            <a:off x="1084179" y="764588"/>
            <a:ext cx="1049078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Médiathèque </a:t>
            </a:r>
          </a:p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Biome+</a:t>
            </a:r>
            <a:endParaRPr lang="fr-FR" sz="3800" dirty="0">
              <a:solidFill>
                <a:srgbClr val="03030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A0F673-D0D1-C0CF-FC08-3C1529261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81" y="951041"/>
            <a:ext cx="6283914" cy="41112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732855-DF1E-65A2-BCA6-7DCE1DA9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6"/>
          <a:stretch/>
        </p:blipFill>
        <p:spPr>
          <a:xfrm>
            <a:off x="5686481" y="5132889"/>
            <a:ext cx="6288973" cy="1401956"/>
          </a:xfrm>
          <a:prstGeom prst="rect">
            <a:avLst/>
          </a:prstGeom>
        </p:spPr>
      </p:pic>
      <p:sp>
        <p:nvSpPr>
          <p:cNvPr id="8" name="Google Shape;197;p32">
            <a:extLst>
              <a:ext uri="{FF2B5EF4-FFF2-40B4-BE49-F238E27FC236}">
                <a16:creationId xmlns:a16="http://schemas.microsoft.com/office/drawing/2014/main" id="{0EE882A9-71C8-7A30-D989-5D8CF68CE776}"/>
              </a:ext>
            </a:extLst>
          </p:cNvPr>
          <p:cNvSpPr txBox="1">
            <a:spLocks/>
          </p:cNvSpPr>
          <p:nvPr/>
        </p:nvSpPr>
        <p:spPr>
          <a:xfrm>
            <a:off x="1360657" y="5456324"/>
            <a:ext cx="3285202" cy="909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Communication via l’adresse générique :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  <a:hlinkClick r:id="rId5"/>
              </a:rPr>
              <a:t>biomeplus@ceebios.com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9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oiseau, Graphique, conception&#10;&#10;Description générée automatiquement">
            <a:extLst>
              <a:ext uri="{FF2B5EF4-FFF2-40B4-BE49-F238E27FC236}">
                <a16:creationId xmlns:a16="http://schemas.microsoft.com/office/drawing/2014/main" id="{A509228B-1245-CF8B-EB7F-61FA414CD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176" y="870536"/>
            <a:ext cx="1032141" cy="940305"/>
          </a:xfrm>
          <a:prstGeom prst="rect">
            <a:avLst/>
          </a:prstGeom>
        </p:spPr>
      </p:pic>
      <p:pic>
        <p:nvPicPr>
          <p:cNvPr id="20" name="Image 19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2FCD807D-EF48-20A6-C709-977DAE2E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4190669D-84B4-136F-829A-76AFE801A8A2}"/>
              </a:ext>
            </a:extLst>
          </p:cNvPr>
          <p:cNvSpPr txBox="1">
            <a:spLocks/>
          </p:cNvSpPr>
          <p:nvPr/>
        </p:nvSpPr>
        <p:spPr>
          <a:xfrm>
            <a:off x="1233344" y="764588"/>
            <a:ext cx="10121176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4200" dirty="0">
                <a:solidFill>
                  <a:srgbClr val="39B5AF"/>
                </a:solidFill>
                <a:latin typeface="Montserrat SemiBold" panose="00000700000000000000" pitchFamily="2" charset="0"/>
              </a:rPr>
              <a:t>Programme</a:t>
            </a:r>
            <a:r>
              <a:rPr lang="fr-FR" sz="4200" dirty="0">
                <a:latin typeface="Montserrat SemiBold" panose="00000700000000000000" pitchFamily="2" charset="0"/>
              </a:rPr>
              <a:t> Biome+</a:t>
            </a:r>
            <a:endParaRPr lang="fr-FR" sz="4200" dirty="0">
              <a:solidFill>
                <a:srgbClr val="39B5A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06CBFB34-3FD9-6C5F-111D-624E716157BC}"/>
              </a:ext>
            </a:extLst>
          </p:cNvPr>
          <p:cNvSpPr txBox="1">
            <a:spLocks/>
          </p:cNvSpPr>
          <p:nvPr/>
        </p:nvSpPr>
        <p:spPr>
          <a:xfrm>
            <a:off x="1233343" y="525962"/>
            <a:ext cx="2100165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</a:t>
            </a:r>
            <a:r>
              <a:rPr lang="fr-FR" sz="1600" b="1" dirty="0" err="1">
                <a:solidFill>
                  <a:srgbClr val="000000"/>
                </a:solidFill>
              </a:rPr>
              <a:t>save</a:t>
            </a:r>
            <a:r>
              <a:rPr lang="fr-FR" sz="1600" b="1" dirty="0">
                <a:solidFill>
                  <a:srgbClr val="000000"/>
                </a:solidFill>
              </a:rPr>
              <a:t> the date]</a:t>
            </a:r>
            <a:endParaRPr lang="fr-FR" sz="3600" b="1" dirty="0"/>
          </a:p>
        </p:txBody>
      </p:sp>
      <p:sp>
        <p:nvSpPr>
          <p:cNvPr id="6" name="Google Shape;201;p32">
            <a:extLst>
              <a:ext uri="{FF2B5EF4-FFF2-40B4-BE49-F238E27FC236}">
                <a16:creationId xmlns:a16="http://schemas.microsoft.com/office/drawing/2014/main" id="{7B9168A7-687D-0401-43B4-6472A6C498C0}"/>
              </a:ext>
            </a:extLst>
          </p:cNvPr>
          <p:cNvSpPr/>
          <p:nvPr/>
        </p:nvSpPr>
        <p:spPr>
          <a:xfrm>
            <a:off x="2311620" y="2778199"/>
            <a:ext cx="1055208" cy="1025748"/>
          </a:xfrm>
          <a:prstGeom prst="rect">
            <a:avLst/>
          </a:prstGeom>
          <a:solidFill>
            <a:srgbClr val="39B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6 mars</a:t>
            </a:r>
            <a:endParaRPr sz="2000" dirty="0">
              <a:solidFill>
                <a:schemeClr val="bg1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Google Shape;197;p32">
            <a:extLst>
              <a:ext uri="{FF2B5EF4-FFF2-40B4-BE49-F238E27FC236}">
                <a16:creationId xmlns:a16="http://schemas.microsoft.com/office/drawing/2014/main" id="{5E52E523-F93F-2532-97FB-FE0C9A37AA1E}"/>
              </a:ext>
            </a:extLst>
          </p:cNvPr>
          <p:cNvSpPr txBox="1">
            <a:spLocks/>
          </p:cNvSpPr>
          <p:nvPr/>
        </p:nvSpPr>
        <p:spPr>
          <a:xfrm>
            <a:off x="3575374" y="2487738"/>
            <a:ext cx="7649938" cy="18825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r>
              <a:rPr lang="en-US" sz="1600" b="1" dirty="0"/>
              <a:t>[</a:t>
            </a:r>
            <a:r>
              <a:rPr lang="fr-FR" sz="1600" b="1" dirty="0"/>
              <a:t>VOYAGE AU CŒUR DES ILES</a:t>
            </a:r>
            <a:r>
              <a:rPr lang="en-US" sz="1600" b="1" dirty="0"/>
              <a:t>]</a:t>
            </a:r>
          </a:p>
          <a:p>
            <a:pPr fontAlgn="t"/>
            <a:r>
              <a:rPr lang="fr-FR" sz="2000" b="1" dirty="0">
                <a:solidFill>
                  <a:srgbClr val="39B5AF"/>
                </a:solidFill>
              </a:rPr>
              <a:t>Enjeux globaux, contraintes partagées et solutions locales </a:t>
            </a:r>
            <a:endParaRPr lang="en-US" sz="1600" dirty="0"/>
          </a:p>
          <a:p>
            <a:pPr fontAlgn="t"/>
            <a:endParaRPr lang="en-US" sz="1600" b="1" i="0" u="none" strike="noStrike" dirty="0">
              <a:solidFill>
                <a:srgbClr val="000000"/>
              </a:solidFill>
              <a:effectLst/>
              <a:latin typeface="Open Sans Light" pitchFamily="2" charset="0"/>
            </a:endParaRPr>
          </a:p>
          <a:p>
            <a:pPr fontAlgn="t"/>
            <a:r>
              <a:rPr lang="fr-FR" sz="1600" b="1" dirty="0">
                <a:latin typeface="Open Sans Light" pitchFamily="2" charset="0"/>
              </a:rPr>
              <a:t>Association A.R.B.R.E.</a:t>
            </a:r>
            <a:endParaRPr lang="fr-FR" sz="1600" b="0" i="0" u="none" strike="noStrike" dirty="0">
              <a:solidFill>
                <a:srgbClr val="000000"/>
              </a:solidFill>
              <a:effectLst/>
              <a:latin typeface="Open Sans Light" pitchFamily="2" charset="0"/>
            </a:endParaRPr>
          </a:p>
          <a:p>
            <a:pPr fontAlgn="t"/>
            <a:r>
              <a:rPr lang="fr-FR" sz="1600" b="1" i="0" u="none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Institut polynésien de biomimétisme</a:t>
            </a:r>
          </a:p>
          <a:p>
            <a:pPr fontAlgn="t"/>
            <a:r>
              <a:rPr lang="fr-FR" sz="1600" b="1" i="0" u="none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Institut réunionnais de biomimétisme </a:t>
            </a:r>
          </a:p>
        </p:txBody>
      </p:sp>
    </p:spTree>
    <p:extLst>
      <p:ext uri="{BB962C8B-B14F-4D97-AF65-F5344CB8AC3E}">
        <p14:creationId xmlns:p14="http://schemas.microsoft.com/office/powerpoint/2010/main" val="1867051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81BCE-E1BF-5D55-FF1B-B67E8A27FFE5}"/>
              </a:ext>
            </a:extLst>
          </p:cNvPr>
          <p:cNvSpPr/>
          <p:nvPr/>
        </p:nvSpPr>
        <p:spPr>
          <a:xfrm>
            <a:off x="0" y="5213683"/>
            <a:ext cx="12192000" cy="1644317"/>
          </a:xfrm>
          <a:prstGeom prst="rect">
            <a:avLst/>
          </a:prstGeom>
          <a:solidFill>
            <a:srgbClr val="39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228B11-CFC6-CDDE-06F7-AE022D89A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6980" b="28603"/>
          <a:stretch/>
        </p:blipFill>
        <p:spPr>
          <a:xfrm>
            <a:off x="0" y="-20942"/>
            <a:ext cx="12192000" cy="5275429"/>
          </a:xfrm>
          <a:prstGeom prst="rect">
            <a:avLst/>
          </a:prstGeom>
        </p:spPr>
      </p:pic>
      <p:sp>
        <p:nvSpPr>
          <p:cNvPr id="8" name="Google Shape;145;p27">
            <a:extLst>
              <a:ext uri="{FF2B5EF4-FFF2-40B4-BE49-F238E27FC236}">
                <a16:creationId xmlns:a16="http://schemas.microsoft.com/office/drawing/2014/main" id="{54A39B02-87E9-61A6-73B1-EFDEA6E5F5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15885" y="5036206"/>
            <a:ext cx="5967643" cy="554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39B5AF"/>
                </a:solidFill>
                <a:highlight>
                  <a:srgbClr val="FFFFFF"/>
                </a:highlight>
                <a:latin typeface="Montserrat SemiBold" panose="00000700000000000000" pitchFamily="2" charset="0"/>
                <a:sym typeface="Rubik Light"/>
              </a:rPr>
              <a:t>Regards croisés</a:t>
            </a:r>
            <a:endParaRPr sz="8000" dirty="0">
              <a:solidFill>
                <a:schemeClr val="bg1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  <a:sym typeface="Rubik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66357D-84F5-A533-D6EA-EE713869EB80}"/>
              </a:ext>
            </a:extLst>
          </p:cNvPr>
          <p:cNvSpPr txBox="1"/>
          <p:nvPr/>
        </p:nvSpPr>
        <p:spPr>
          <a:xfrm>
            <a:off x="4215885" y="594430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dirty="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Rubik Light"/>
              </a:rPr>
              <a:t>Acoustique &amp; Biomimétisme</a:t>
            </a:r>
            <a:endParaRPr lang="fr-FR" sz="2000" dirty="0"/>
          </a:p>
        </p:txBody>
      </p:sp>
      <p:pic>
        <p:nvPicPr>
          <p:cNvPr id="19" name="Image 18" descr="Une image contenant aile, noir et blanc, origami, oiseau&#10;&#10;Description générée automatiquement">
            <a:extLst>
              <a:ext uri="{FF2B5EF4-FFF2-40B4-BE49-F238E27FC236}">
                <a16:creationId xmlns:a16="http://schemas.microsoft.com/office/drawing/2014/main" id="{3DAFC505-DDF2-6A5B-2DCD-40E7E5694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8" y="5776084"/>
            <a:ext cx="1300847" cy="1306739"/>
          </a:xfrm>
          <a:prstGeom prst="rect">
            <a:avLst/>
          </a:prstGeom>
        </p:spPr>
      </p:pic>
      <p:sp>
        <p:nvSpPr>
          <p:cNvPr id="20" name="Google Shape;179;p30">
            <a:extLst>
              <a:ext uri="{FF2B5EF4-FFF2-40B4-BE49-F238E27FC236}">
                <a16:creationId xmlns:a16="http://schemas.microsoft.com/office/drawing/2014/main" id="{617A7F89-8F7B-97AD-EEA6-BDC7221294E0}"/>
              </a:ext>
            </a:extLst>
          </p:cNvPr>
          <p:cNvSpPr txBox="1">
            <a:spLocks/>
          </p:cNvSpPr>
          <p:nvPr/>
        </p:nvSpPr>
        <p:spPr>
          <a:xfrm>
            <a:off x="915701" y="4522879"/>
            <a:ext cx="2613562" cy="15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14500" dirty="0">
                <a:solidFill>
                  <a:schemeClr val="bg1"/>
                </a:solidFill>
                <a:latin typeface="Montserrat SemiBold" panose="00000700000000000000" pitchFamily="2" charset="0"/>
              </a:rPr>
              <a:t>02</a:t>
            </a:r>
          </a:p>
        </p:txBody>
      </p:sp>
      <p:pic>
        <p:nvPicPr>
          <p:cNvPr id="2" name="Image 1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7D12152E-4C6F-DFF5-C77B-132CCA65D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85" y="108916"/>
            <a:ext cx="1738934" cy="10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05B6687A-474C-35A7-74B5-6576EC0E1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pic>
        <p:nvPicPr>
          <p:cNvPr id="20" name="Image 19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2FCD807D-EF48-20A6-C709-977DAE2E5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FEE43139-BC09-7665-C7C9-CF0A497A0F11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5BEDB45-EED8-0D37-D5E2-AD401BCACDA9}"/>
              </a:ext>
            </a:extLst>
          </p:cNvPr>
          <p:cNvSpPr txBox="1"/>
          <p:nvPr/>
        </p:nvSpPr>
        <p:spPr>
          <a:xfrm>
            <a:off x="1203158" y="2563731"/>
            <a:ext cx="5045270" cy="3841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Jérôme SUEUR</a:t>
            </a:r>
            <a:endParaRPr lang="fr-FR" b="1" dirty="0">
              <a:solidFill>
                <a:srgbClr val="000000"/>
              </a:solidFill>
              <a:latin typeface="Open Sans Light" pitchFamily="2" charset="0"/>
            </a:endParaRPr>
          </a:p>
          <a:p>
            <a:pPr marL="21590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Muséum national d’Histoire naturelle</a:t>
            </a:r>
          </a:p>
          <a:p>
            <a:pPr marL="501650" indent="-28575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u="none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Eco-acoustique pour la préservation de la biodiversité </a:t>
            </a:r>
          </a:p>
          <a:p>
            <a:pPr marL="21590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solidFill>
                <a:srgbClr val="000000"/>
              </a:solidFill>
              <a:effectLst/>
              <a:latin typeface="Open Sans Light" pitchFamily="2" charset="0"/>
            </a:endParaRPr>
          </a:p>
          <a:p>
            <a:pPr marL="21590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solidFill>
                <a:srgbClr val="000000"/>
              </a:solidFill>
              <a:effectLst/>
              <a:latin typeface="Open Sans Light" pitchFamily="2" charset="0"/>
            </a:endParaRPr>
          </a:p>
          <a:p>
            <a:pPr marL="215900" fontAlgn="base">
              <a:lnSpc>
                <a:spcPts val="2060"/>
              </a:lnSpc>
            </a:pPr>
            <a:r>
              <a:rPr lang="fr-FR" sz="1800" b="1" i="0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Anna TERRADE</a:t>
            </a:r>
            <a:br>
              <a:rPr lang="fr-FR" sz="1800" i="0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</a:br>
            <a:r>
              <a:rPr lang="fr-FR" sz="1400" i="0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SNCF </a:t>
            </a:r>
            <a:endParaRPr lang="fr-FR" sz="1400" i="1" dirty="0">
              <a:solidFill>
                <a:srgbClr val="000000"/>
              </a:solidFill>
              <a:latin typeface="Open Sans Light" pitchFamily="2" charset="0"/>
            </a:endParaRPr>
          </a:p>
          <a:p>
            <a:pPr marL="501650" indent="-285750" fontAlgn="base">
              <a:lnSpc>
                <a:spcPts val="206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latin typeface="Open Sans Light" pitchFamily="2" charset="0"/>
              </a:rPr>
              <a:t>Effaroucheurs bio-inspirés de la faune sauvage</a:t>
            </a:r>
          </a:p>
          <a:p>
            <a:pPr marL="215900" fontAlgn="base">
              <a:lnSpc>
                <a:spcPts val="2060"/>
              </a:lnSpc>
            </a:pPr>
            <a:endParaRPr lang="fr-FR" sz="1400" dirty="0">
              <a:solidFill>
                <a:srgbClr val="000000"/>
              </a:solidFill>
              <a:latin typeface="Open Sans Light" pitchFamily="2" charset="0"/>
            </a:endParaRPr>
          </a:p>
          <a:p>
            <a:pPr marL="215900" fontAlgn="base">
              <a:lnSpc>
                <a:spcPts val="2060"/>
              </a:lnSpc>
            </a:pPr>
            <a:endParaRPr lang="fr-FR" sz="1400" dirty="0">
              <a:solidFill>
                <a:srgbClr val="000000"/>
              </a:solidFill>
              <a:latin typeface="Open Sans Light" pitchFamily="2" charset="0"/>
            </a:endParaRPr>
          </a:p>
          <a:p>
            <a:pPr marL="21590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Open Sans Light" pitchFamily="2" charset="0"/>
              </a:rPr>
              <a:t>François DANNEVILLE &amp; Pierre BOULET</a:t>
            </a:r>
            <a:endParaRPr lang="fr-FR" sz="1400" b="1" dirty="0">
              <a:solidFill>
                <a:srgbClr val="000000"/>
              </a:solidFill>
              <a:latin typeface="Open Sans Light" pitchFamily="2" charset="0"/>
            </a:endParaRPr>
          </a:p>
          <a:p>
            <a:pPr marL="21590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Université de Lille </a:t>
            </a:r>
          </a:p>
          <a:p>
            <a:pPr marL="501650" indent="-285750" rtl="0" fontAlgn="base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u="none" strike="noStrike" dirty="0">
                <a:solidFill>
                  <a:srgbClr val="000000"/>
                </a:solidFill>
                <a:effectLst/>
                <a:latin typeface="Open Sans Light" pitchFamily="2" charset="0"/>
              </a:rPr>
              <a:t>Capteurs acoustiques bio-inspirés pour l’étude des milieux marins </a:t>
            </a:r>
          </a:p>
        </p:txBody>
      </p:sp>
      <p:sp>
        <p:nvSpPr>
          <p:cNvPr id="8" name="Google Shape;158;p29">
            <a:extLst>
              <a:ext uri="{FF2B5EF4-FFF2-40B4-BE49-F238E27FC236}">
                <a16:creationId xmlns:a16="http://schemas.microsoft.com/office/drawing/2014/main" id="{955E0E45-F343-F6ED-1D57-4F0DC3AC07F3}"/>
              </a:ext>
            </a:extLst>
          </p:cNvPr>
          <p:cNvSpPr txBox="1">
            <a:spLocks/>
          </p:cNvSpPr>
          <p:nvPr/>
        </p:nvSpPr>
        <p:spPr>
          <a:xfrm>
            <a:off x="1233344" y="764587"/>
            <a:ext cx="10121176" cy="14638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4200" dirty="0">
                <a:solidFill>
                  <a:srgbClr val="39B5AF"/>
                </a:solidFill>
                <a:latin typeface="Montserrat SemiBold" panose="00000700000000000000" pitchFamily="2" charset="0"/>
              </a:rPr>
              <a:t>Nos experts</a:t>
            </a:r>
            <a:r>
              <a:rPr lang="fr-FR" sz="4200" dirty="0">
                <a:latin typeface="Montserrat SemiBold" panose="00000700000000000000" pitchFamily="2" charset="0"/>
              </a:rPr>
              <a:t> du jour</a:t>
            </a:r>
          </a:p>
          <a:p>
            <a:pPr>
              <a:spcBef>
                <a:spcPts val="0"/>
              </a:spcBef>
            </a:pPr>
            <a:endParaRPr lang="fr-FR" sz="2000" dirty="0"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fr-FR" sz="2000" dirty="0">
                <a:latin typeface="Montserrat SemiBold" panose="00000700000000000000" pitchFamily="2" charset="0"/>
              </a:rPr>
              <a:t>[ACOUSTIQUE] Ouvrez grand vos oreilles sur la biodiversité !</a:t>
            </a:r>
            <a:endParaRPr lang="fr-FR" sz="3200" dirty="0">
              <a:latin typeface="Montserrat SemiBold" panose="00000700000000000000" pitchFamily="2" charset="0"/>
            </a:endParaRPr>
          </a:p>
        </p:txBody>
      </p:sp>
      <p:sp>
        <p:nvSpPr>
          <p:cNvPr id="9" name="Google Shape;185;p31">
            <a:extLst>
              <a:ext uri="{FF2B5EF4-FFF2-40B4-BE49-F238E27FC236}">
                <a16:creationId xmlns:a16="http://schemas.microsoft.com/office/drawing/2014/main" id="{5663172F-9BA4-0F61-8931-041B7D7ADBD7}"/>
              </a:ext>
            </a:extLst>
          </p:cNvPr>
          <p:cNvSpPr txBox="1">
            <a:spLocks/>
          </p:cNvSpPr>
          <p:nvPr/>
        </p:nvSpPr>
        <p:spPr>
          <a:xfrm>
            <a:off x="1233343" y="525962"/>
            <a:ext cx="2100165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[Partage]</a:t>
            </a:r>
            <a:endParaRPr lang="fr-FR" sz="3600" b="1" dirty="0"/>
          </a:p>
        </p:txBody>
      </p:sp>
      <p:pic>
        <p:nvPicPr>
          <p:cNvPr id="18" name="Image 17" descr="Une image contenant Visage humain, sourire, texte, habits&#10;&#10;Description générée automatiquement">
            <a:extLst>
              <a:ext uri="{FF2B5EF4-FFF2-40B4-BE49-F238E27FC236}">
                <a16:creationId xmlns:a16="http://schemas.microsoft.com/office/drawing/2014/main" id="{8AC6E397-F1CA-C515-56C2-65151C6DA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6" b="21806"/>
          <a:stretch/>
        </p:blipFill>
        <p:spPr>
          <a:xfrm>
            <a:off x="7812268" y="2560048"/>
            <a:ext cx="2617487" cy="1509191"/>
          </a:xfrm>
          <a:prstGeom prst="rect">
            <a:avLst/>
          </a:prstGeom>
        </p:spPr>
      </p:pic>
      <p:pic>
        <p:nvPicPr>
          <p:cNvPr id="22" name="Image 21" descr="Une image contenant personne, habits, plein air, arbre&#10;&#10;Description générée automatiquement">
            <a:extLst>
              <a:ext uri="{FF2B5EF4-FFF2-40B4-BE49-F238E27FC236}">
                <a16:creationId xmlns:a16="http://schemas.microsoft.com/office/drawing/2014/main" id="{08C34EDC-9547-8C56-647A-F5CB1AB0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320855"/>
            <a:ext cx="2285516" cy="2285516"/>
          </a:xfrm>
          <a:prstGeom prst="rect">
            <a:avLst/>
          </a:prstGeom>
        </p:spPr>
      </p:pic>
      <p:pic>
        <p:nvPicPr>
          <p:cNvPr id="34" name="Image 33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B511537A-2417-0C7B-9C4D-F31B8BF17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298" y="3522468"/>
            <a:ext cx="1218535" cy="913901"/>
          </a:xfrm>
          <a:prstGeom prst="rect">
            <a:avLst/>
          </a:prstGeom>
        </p:spPr>
      </p:pic>
      <p:pic>
        <p:nvPicPr>
          <p:cNvPr id="36" name="Image 35" descr="Une image contenant Visage humain, personne, portrait, Front&#10;&#10;Description générée automatiquement">
            <a:extLst>
              <a:ext uri="{FF2B5EF4-FFF2-40B4-BE49-F238E27FC236}">
                <a16:creationId xmlns:a16="http://schemas.microsoft.com/office/drawing/2014/main" id="{B4793A88-9999-5545-7620-7CF33ED93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18" y="5109122"/>
            <a:ext cx="1505747" cy="1505747"/>
          </a:xfrm>
          <a:prstGeom prst="rect">
            <a:avLst/>
          </a:prstGeom>
        </p:spPr>
      </p:pic>
      <p:pic>
        <p:nvPicPr>
          <p:cNvPr id="38" name="Image 37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12DCA530-86E0-869F-F947-8045451F7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29" y="5109122"/>
            <a:ext cx="1604199" cy="1505747"/>
          </a:xfrm>
          <a:prstGeom prst="rect">
            <a:avLst/>
          </a:prstGeom>
        </p:spPr>
      </p:pic>
      <p:pic>
        <p:nvPicPr>
          <p:cNvPr id="40" name="Image 39" descr="Une image contenant Police, texte, logo, blanc&#10;&#10;Description générée automatiquement">
            <a:extLst>
              <a:ext uri="{FF2B5EF4-FFF2-40B4-BE49-F238E27FC236}">
                <a16:creationId xmlns:a16="http://schemas.microsoft.com/office/drawing/2014/main" id="{E34D538B-EAF1-0E88-0FF1-88A14143FA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70" y="4220602"/>
            <a:ext cx="1937895" cy="8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0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E81BCE-E1BF-5D55-FF1B-B67E8A27FFE5}"/>
              </a:ext>
            </a:extLst>
          </p:cNvPr>
          <p:cNvSpPr/>
          <p:nvPr/>
        </p:nvSpPr>
        <p:spPr>
          <a:xfrm>
            <a:off x="0" y="5213683"/>
            <a:ext cx="12192000" cy="1644317"/>
          </a:xfrm>
          <a:prstGeom prst="rect">
            <a:avLst/>
          </a:prstGeom>
          <a:solidFill>
            <a:srgbClr val="39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228B11-CFC6-CDDE-06F7-AE022D89A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6980" b="28603"/>
          <a:stretch/>
        </p:blipFill>
        <p:spPr>
          <a:xfrm>
            <a:off x="0" y="-20942"/>
            <a:ext cx="12192000" cy="5275429"/>
          </a:xfrm>
          <a:prstGeom prst="rect">
            <a:avLst/>
          </a:prstGeom>
        </p:spPr>
      </p:pic>
      <p:sp>
        <p:nvSpPr>
          <p:cNvPr id="8" name="Google Shape;145;p27">
            <a:extLst>
              <a:ext uri="{FF2B5EF4-FFF2-40B4-BE49-F238E27FC236}">
                <a16:creationId xmlns:a16="http://schemas.microsoft.com/office/drawing/2014/main" id="{54A39B02-87E9-61A6-73B1-EFDEA6E5F5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15885" y="5036206"/>
            <a:ext cx="7220741" cy="554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39B5AF"/>
                </a:solidFill>
                <a:highlight>
                  <a:srgbClr val="FFFFFF"/>
                </a:highlight>
                <a:latin typeface="Montserrat SemiBold" panose="00000700000000000000" pitchFamily="2" charset="0"/>
                <a:sym typeface="Rubik Light"/>
              </a:rPr>
              <a:t>La parole est à vous</a:t>
            </a:r>
            <a:endParaRPr sz="8000" dirty="0">
              <a:solidFill>
                <a:schemeClr val="bg1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  <a:sym typeface="Rubik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66357D-84F5-A533-D6EA-EE713869EB80}"/>
              </a:ext>
            </a:extLst>
          </p:cNvPr>
          <p:cNvSpPr txBox="1"/>
          <p:nvPr/>
        </p:nvSpPr>
        <p:spPr>
          <a:xfrm>
            <a:off x="4215885" y="594430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Rubik Light"/>
              </a:rPr>
              <a:t>Echanges libres</a:t>
            </a:r>
            <a:endParaRPr lang="fr-FR" sz="2000" dirty="0"/>
          </a:p>
        </p:txBody>
      </p:sp>
      <p:pic>
        <p:nvPicPr>
          <p:cNvPr id="19" name="Image 18" descr="Une image contenant aile, noir et blanc, origami, oiseau&#10;&#10;Description générée automatiquement">
            <a:extLst>
              <a:ext uri="{FF2B5EF4-FFF2-40B4-BE49-F238E27FC236}">
                <a16:creationId xmlns:a16="http://schemas.microsoft.com/office/drawing/2014/main" id="{3DAFC505-DDF2-6A5B-2DCD-40E7E5694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8" y="5776084"/>
            <a:ext cx="1300847" cy="1306739"/>
          </a:xfrm>
          <a:prstGeom prst="rect">
            <a:avLst/>
          </a:prstGeom>
        </p:spPr>
      </p:pic>
      <p:sp>
        <p:nvSpPr>
          <p:cNvPr id="20" name="Google Shape;179;p30">
            <a:extLst>
              <a:ext uri="{FF2B5EF4-FFF2-40B4-BE49-F238E27FC236}">
                <a16:creationId xmlns:a16="http://schemas.microsoft.com/office/drawing/2014/main" id="{617A7F89-8F7B-97AD-EEA6-BDC7221294E0}"/>
              </a:ext>
            </a:extLst>
          </p:cNvPr>
          <p:cNvSpPr txBox="1">
            <a:spLocks/>
          </p:cNvSpPr>
          <p:nvPr/>
        </p:nvSpPr>
        <p:spPr>
          <a:xfrm>
            <a:off x="915701" y="4522879"/>
            <a:ext cx="2613562" cy="15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14500" dirty="0">
                <a:solidFill>
                  <a:schemeClr val="bg1"/>
                </a:solidFill>
                <a:latin typeface="Montserrat SemiBold" panose="00000700000000000000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39066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05B6687A-474C-35A7-74B5-6576EC0E1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13" name="Image 12" descr="Une image contenant texte, oiseau, Graphique, conception&#10;&#10;Description générée automatiquement">
            <a:extLst>
              <a:ext uri="{FF2B5EF4-FFF2-40B4-BE49-F238E27FC236}">
                <a16:creationId xmlns:a16="http://schemas.microsoft.com/office/drawing/2014/main" id="{A509228B-1245-CF8B-EB7F-61FA414CD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176" y="5615780"/>
            <a:ext cx="1032141" cy="940305"/>
          </a:xfrm>
          <a:prstGeom prst="rect">
            <a:avLst/>
          </a:prstGeom>
        </p:spPr>
      </p:pic>
      <p:pic>
        <p:nvPicPr>
          <p:cNvPr id="20" name="Image 19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2FCD807D-EF48-20A6-C709-977DAE2E5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4190669D-84B4-136F-829A-76AFE801A8A2}"/>
              </a:ext>
            </a:extLst>
          </p:cNvPr>
          <p:cNvSpPr txBox="1">
            <a:spLocks/>
          </p:cNvSpPr>
          <p:nvPr/>
        </p:nvSpPr>
        <p:spPr>
          <a:xfrm>
            <a:off x="1233344" y="764588"/>
            <a:ext cx="10121176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4200" dirty="0">
                <a:latin typeface="Montserrat SemiBold" panose="00000700000000000000" pitchFamily="2" charset="0"/>
              </a:rPr>
              <a:t>Au </a:t>
            </a:r>
            <a:r>
              <a:rPr lang="fr-FR" sz="4200" dirty="0">
                <a:solidFill>
                  <a:srgbClr val="39B5AF"/>
                </a:solidFill>
                <a:latin typeface="Montserrat SemiBold" panose="00000700000000000000" pitchFamily="2" charset="0"/>
              </a:rPr>
              <a:t>programme, de 9h à 10h30</a:t>
            </a:r>
          </a:p>
        </p:txBody>
      </p:sp>
      <p:sp>
        <p:nvSpPr>
          <p:cNvPr id="40" name="Google Shape;159;p29">
            <a:extLst>
              <a:ext uri="{FF2B5EF4-FFF2-40B4-BE49-F238E27FC236}">
                <a16:creationId xmlns:a16="http://schemas.microsoft.com/office/drawing/2014/main" id="{5CFB5542-8E5A-D778-19D3-DEAC5CE07707}"/>
              </a:ext>
            </a:extLst>
          </p:cNvPr>
          <p:cNvSpPr txBox="1">
            <a:spLocks/>
          </p:cNvSpPr>
          <p:nvPr/>
        </p:nvSpPr>
        <p:spPr>
          <a:xfrm>
            <a:off x="1257118" y="2114644"/>
            <a:ext cx="1101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dirty="0">
                <a:solidFill>
                  <a:srgbClr val="39B5AF"/>
                </a:solidFill>
                <a:latin typeface="Montserrat SemiBold" panose="00000700000000000000" pitchFamily="2" charset="0"/>
              </a:rPr>
              <a:t>01</a:t>
            </a:r>
          </a:p>
        </p:txBody>
      </p:sp>
      <p:sp>
        <p:nvSpPr>
          <p:cNvPr id="41" name="Google Shape;160;p29">
            <a:extLst>
              <a:ext uri="{FF2B5EF4-FFF2-40B4-BE49-F238E27FC236}">
                <a16:creationId xmlns:a16="http://schemas.microsoft.com/office/drawing/2014/main" id="{343D0378-9503-D053-4178-DF757E71F42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14400" y="2050473"/>
            <a:ext cx="2607825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latin typeface="Montserrat SemiBold" panose="00000700000000000000" pitchFamily="2" charset="0"/>
              </a:rPr>
              <a:t>Les Actus</a:t>
            </a:r>
            <a:endParaRPr sz="2600" b="1" dirty="0">
              <a:latin typeface="Montserrat SemiBold" panose="00000700000000000000" pitchFamily="2" charset="0"/>
            </a:endParaRPr>
          </a:p>
        </p:txBody>
      </p:sp>
      <p:sp>
        <p:nvSpPr>
          <p:cNvPr id="42" name="Google Shape;161;p29">
            <a:extLst>
              <a:ext uri="{FF2B5EF4-FFF2-40B4-BE49-F238E27FC236}">
                <a16:creationId xmlns:a16="http://schemas.microsoft.com/office/drawing/2014/main" id="{6E1EE2A5-74BD-9C7D-6D77-F99660B7B24D}"/>
              </a:ext>
            </a:extLst>
          </p:cNvPr>
          <p:cNvSpPr txBox="1">
            <a:spLocks/>
          </p:cNvSpPr>
          <p:nvPr/>
        </p:nvSpPr>
        <p:spPr>
          <a:xfrm>
            <a:off x="2814401" y="2711498"/>
            <a:ext cx="3057008" cy="9571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20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Rapide tour sur les actus du biomimétisme</a:t>
            </a:r>
          </a:p>
          <a:p>
            <a:pPr>
              <a:spcBef>
                <a:spcPts val="0"/>
              </a:spcBef>
            </a:pPr>
            <a:endParaRPr lang="fr-FR" sz="20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3" name="Google Shape;165;p29">
            <a:extLst>
              <a:ext uri="{FF2B5EF4-FFF2-40B4-BE49-F238E27FC236}">
                <a16:creationId xmlns:a16="http://schemas.microsoft.com/office/drawing/2014/main" id="{43A593D3-AA55-8349-54CA-31BA0F530A02}"/>
              </a:ext>
            </a:extLst>
          </p:cNvPr>
          <p:cNvSpPr txBox="1">
            <a:spLocks/>
          </p:cNvSpPr>
          <p:nvPr/>
        </p:nvSpPr>
        <p:spPr>
          <a:xfrm>
            <a:off x="1243618" y="4225426"/>
            <a:ext cx="12339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dirty="0">
                <a:solidFill>
                  <a:srgbClr val="39B5AF"/>
                </a:solidFill>
                <a:latin typeface="Montserrat SemiBold" panose="00000700000000000000" pitchFamily="2" charset="0"/>
              </a:rPr>
              <a:t>02</a:t>
            </a:r>
          </a:p>
        </p:txBody>
      </p:sp>
      <p:sp>
        <p:nvSpPr>
          <p:cNvPr id="44" name="Google Shape;166;p29">
            <a:extLst>
              <a:ext uri="{FF2B5EF4-FFF2-40B4-BE49-F238E27FC236}">
                <a16:creationId xmlns:a16="http://schemas.microsoft.com/office/drawing/2014/main" id="{0963F104-BF48-4392-FDFC-4B0B1CA6DEFC}"/>
              </a:ext>
            </a:extLst>
          </p:cNvPr>
          <p:cNvSpPr txBox="1">
            <a:spLocks/>
          </p:cNvSpPr>
          <p:nvPr/>
        </p:nvSpPr>
        <p:spPr>
          <a:xfrm>
            <a:off x="2814400" y="4161258"/>
            <a:ext cx="3859109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2600" b="1" dirty="0">
                <a:latin typeface="Montserrat SemiBold" panose="00000700000000000000" pitchFamily="2" charset="0"/>
              </a:rPr>
              <a:t>Regards croisés</a:t>
            </a:r>
          </a:p>
        </p:txBody>
      </p:sp>
      <p:sp>
        <p:nvSpPr>
          <p:cNvPr id="45" name="Google Shape;167;p29">
            <a:extLst>
              <a:ext uri="{FF2B5EF4-FFF2-40B4-BE49-F238E27FC236}">
                <a16:creationId xmlns:a16="http://schemas.microsoft.com/office/drawing/2014/main" id="{83F1CCD4-779C-8D27-55B3-55F7AC7204AD}"/>
              </a:ext>
            </a:extLst>
          </p:cNvPr>
          <p:cNvSpPr txBox="1">
            <a:spLocks/>
          </p:cNvSpPr>
          <p:nvPr/>
        </p:nvSpPr>
        <p:spPr>
          <a:xfrm>
            <a:off x="2824326" y="4694702"/>
            <a:ext cx="4351174" cy="468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fr-FR" sz="20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Acoustique &amp; Biomimétisme</a:t>
            </a:r>
            <a:endParaRPr lang="en" sz="20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7" name="Google Shape;165;p29">
            <a:extLst>
              <a:ext uri="{FF2B5EF4-FFF2-40B4-BE49-F238E27FC236}">
                <a16:creationId xmlns:a16="http://schemas.microsoft.com/office/drawing/2014/main" id="{312116B0-332D-A769-53D9-D81685FFD365}"/>
              </a:ext>
            </a:extLst>
          </p:cNvPr>
          <p:cNvSpPr txBox="1">
            <a:spLocks/>
          </p:cNvSpPr>
          <p:nvPr/>
        </p:nvSpPr>
        <p:spPr>
          <a:xfrm>
            <a:off x="7166922" y="2751228"/>
            <a:ext cx="1233899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chemeClr val="bg2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5000"/>
              <a:buFont typeface="Rubik Light"/>
              <a:buNone/>
              <a:defRPr sz="50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en" sz="6600" dirty="0">
                <a:solidFill>
                  <a:srgbClr val="39B5AF"/>
                </a:solidFill>
              </a:rPr>
              <a:t>03</a:t>
            </a:r>
          </a:p>
        </p:txBody>
      </p:sp>
      <p:sp>
        <p:nvSpPr>
          <p:cNvPr id="48" name="Google Shape;166;p29">
            <a:extLst>
              <a:ext uri="{FF2B5EF4-FFF2-40B4-BE49-F238E27FC236}">
                <a16:creationId xmlns:a16="http://schemas.microsoft.com/office/drawing/2014/main" id="{AA553B77-68B5-3B51-8EB5-882EA7D0AF0F}"/>
              </a:ext>
            </a:extLst>
          </p:cNvPr>
          <p:cNvSpPr txBox="1">
            <a:spLocks/>
          </p:cNvSpPr>
          <p:nvPr/>
        </p:nvSpPr>
        <p:spPr>
          <a:xfrm>
            <a:off x="8673538" y="2895606"/>
            <a:ext cx="2477196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20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Montserrat SemiBold" panose="00000700000000000000" pitchFamily="2" charset="0"/>
                <a:cs typeface="Rubik Light"/>
                <a:sym typeface="Rubik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ubik Light"/>
              <a:buNone/>
              <a:defRPr sz="16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fr-FR" sz="2600" dirty="0"/>
              <a:t>La parole </a:t>
            </a:r>
            <a:br>
              <a:rPr lang="fr-FR" sz="2600" dirty="0"/>
            </a:br>
            <a:r>
              <a:rPr lang="fr-FR" sz="2600" dirty="0"/>
              <a:t>est à vous</a:t>
            </a:r>
          </a:p>
        </p:txBody>
      </p:sp>
      <p:sp>
        <p:nvSpPr>
          <p:cNvPr id="49" name="Google Shape;167;p29">
            <a:extLst>
              <a:ext uri="{FF2B5EF4-FFF2-40B4-BE49-F238E27FC236}">
                <a16:creationId xmlns:a16="http://schemas.microsoft.com/office/drawing/2014/main" id="{50051ADC-3C76-E95E-976D-E47D68CEC2F7}"/>
              </a:ext>
            </a:extLst>
          </p:cNvPr>
          <p:cNvSpPr txBox="1">
            <a:spLocks/>
          </p:cNvSpPr>
          <p:nvPr/>
        </p:nvSpPr>
        <p:spPr>
          <a:xfrm>
            <a:off x="8673538" y="3691007"/>
            <a:ext cx="22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Roboto Condense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600"/>
              <a:buFont typeface="Roboto Condensed"/>
              <a:buNone/>
              <a:defRPr sz="1600" b="0" i="0" u="none" strike="noStrike" cap="none">
                <a:solidFill>
                  <a:srgbClr val="272727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>
              <a:buClr>
                <a:schemeClr val="dk1"/>
              </a:buClr>
              <a:buSzPts val="1100"/>
            </a:pPr>
            <a:r>
              <a:rPr lang="fr-FR" sz="2000" dirty="0"/>
              <a:t>Échanges libres</a:t>
            </a:r>
            <a:endParaRPr lang="en" sz="20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148148-1504-218F-7599-5CC69D207368}"/>
              </a:ext>
            </a:extLst>
          </p:cNvPr>
          <p:cNvSpPr/>
          <p:nvPr/>
        </p:nvSpPr>
        <p:spPr>
          <a:xfrm>
            <a:off x="7234989" y="4922805"/>
            <a:ext cx="4957011" cy="1079746"/>
          </a:xfrm>
          <a:prstGeom prst="rect">
            <a:avLst/>
          </a:prstGeom>
          <a:solidFill>
            <a:srgbClr val="39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62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81BCE-E1BF-5D55-FF1B-B67E8A27FFE5}"/>
              </a:ext>
            </a:extLst>
          </p:cNvPr>
          <p:cNvSpPr/>
          <p:nvPr/>
        </p:nvSpPr>
        <p:spPr>
          <a:xfrm>
            <a:off x="0" y="5213683"/>
            <a:ext cx="12192000" cy="1644317"/>
          </a:xfrm>
          <a:prstGeom prst="rect">
            <a:avLst/>
          </a:prstGeom>
          <a:solidFill>
            <a:srgbClr val="39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228B11-CFC6-CDDE-06F7-AE022D89A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6980" b="28603"/>
          <a:stretch/>
        </p:blipFill>
        <p:spPr>
          <a:xfrm>
            <a:off x="0" y="-20942"/>
            <a:ext cx="12192000" cy="5275429"/>
          </a:xfrm>
          <a:prstGeom prst="rect">
            <a:avLst/>
          </a:prstGeom>
        </p:spPr>
      </p:pic>
      <p:sp>
        <p:nvSpPr>
          <p:cNvPr id="8" name="Google Shape;145;p27">
            <a:extLst>
              <a:ext uri="{FF2B5EF4-FFF2-40B4-BE49-F238E27FC236}">
                <a16:creationId xmlns:a16="http://schemas.microsoft.com/office/drawing/2014/main" id="{54A39B02-87E9-61A6-73B1-EFDEA6E5F5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15885" y="5036206"/>
            <a:ext cx="5340689" cy="554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39B5AF"/>
                </a:solidFill>
                <a:highlight>
                  <a:srgbClr val="FFFFFF"/>
                </a:highlight>
                <a:latin typeface="Montserrat SemiBold" panose="00000700000000000000" pitchFamily="2" charset="0"/>
                <a:sym typeface="Rubik Light"/>
              </a:rPr>
              <a:t>Les actus</a:t>
            </a:r>
            <a:endParaRPr sz="8000" dirty="0">
              <a:solidFill>
                <a:schemeClr val="bg1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  <a:sym typeface="Rubik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66357D-84F5-A533-D6EA-EE713869EB80}"/>
              </a:ext>
            </a:extLst>
          </p:cNvPr>
          <p:cNvSpPr txBox="1"/>
          <p:nvPr/>
        </p:nvSpPr>
        <p:spPr>
          <a:xfrm>
            <a:off x="4215885" y="594430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dirty="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Rubik Light"/>
              </a:rPr>
              <a:t>du biomimétisme en France &amp; ailleurs</a:t>
            </a:r>
            <a:endParaRPr lang="fr-FR" sz="2000" dirty="0"/>
          </a:p>
        </p:txBody>
      </p:sp>
      <p:pic>
        <p:nvPicPr>
          <p:cNvPr id="19" name="Image 18" descr="Une image contenant aile, noir et blanc, origami, oiseau&#10;&#10;Description générée automatiquement">
            <a:extLst>
              <a:ext uri="{FF2B5EF4-FFF2-40B4-BE49-F238E27FC236}">
                <a16:creationId xmlns:a16="http://schemas.microsoft.com/office/drawing/2014/main" id="{3DAFC505-DDF2-6A5B-2DCD-40E7E5694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8" y="5776084"/>
            <a:ext cx="1300847" cy="1306739"/>
          </a:xfrm>
          <a:prstGeom prst="rect">
            <a:avLst/>
          </a:prstGeom>
        </p:spPr>
      </p:pic>
      <p:sp>
        <p:nvSpPr>
          <p:cNvPr id="20" name="Google Shape;179;p30">
            <a:extLst>
              <a:ext uri="{FF2B5EF4-FFF2-40B4-BE49-F238E27FC236}">
                <a16:creationId xmlns:a16="http://schemas.microsoft.com/office/drawing/2014/main" id="{617A7F89-8F7B-97AD-EEA6-BDC7221294E0}"/>
              </a:ext>
            </a:extLst>
          </p:cNvPr>
          <p:cNvSpPr txBox="1">
            <a:spLocks/>
          </p:cNvSpPr>
          <p:nvPr/>
        </p:nvSpPr>
        <p:spPr>
          <a:xfrm>
            <a:off x="915701" y="4522879"/>
            <a:ext cx="2185500" cy="15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14500" dirty="0">
                <a:solidFill>
                  <a:schemeClr val="bg1"/>
                </a:solidFill>
                <a:latin typeface="Montserrat SemiBold" panose="000007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57573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05B6687A-474C-35A7-74B5-6576EC0E1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FEE43139-BC09-7665-C7C9-CF0A497A0F11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06CBFB34-3FD9-6C5F-111D-624E716157BC}"/>
              </a:ext>
            </a:extLst>
          </p:cNvPr>
          <p:cNvSpPr txBox="1">
            <a:spLocks/>
          </p:cNvSpPr>
          <p:nvPr/>
        </p:nvSpPr>
        <p:spPr>
          <a:xfrm>
            <a:off x="1084179" y="555765"/>
            <a:ext cx="3561680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</a:t>
            </a:r>
            <a:r>
              <a:rPr lang="fr-FR" sz="1600" b="1" dirty="0" err="1">
                <a:solidFill>
                  <a:srgbClr val="000000"/>
                </a:solidFill>
              </a:rPr>
              <a:t>voeux</a:t>
            </a:r>
            <a:r>
              <a:rPr lang="fr-FR" sz="1600" b="1" dirty="0">
                <a:solidFill>
                  <a:srgbClr val="000000"/>
                </a:solidFill>
              </a:rPr>
              <a:t>]</a:t>
            </a:r>
            <a:endParaRPr lang="fr-FR" sz="3600" b="1" dirty="0"/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F9C1E0BE-B27C-4A57-208A-830B750B30AF}"/>
              </a:ext>
            </a:extLst>
          </p:cNvPr>
          <p:cNvSpPr txBox="1">
            <a:spLocks/>
          </p:cNvSpPr>
          <p:nvPr/>
        </p:nvSpPr>
        <p:spPr>
          <a:xfrm>
            <a:off x="7480409" y="5062246"/>
            <a:ext cx="42718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+ Journées abonnés Biome + 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du 19 au 21 septembre</a:t>
            </a:r>
          </a:p>
        </p:txBody>
      </p:sp>
      <p:pic>
        <p:nvPicPr>
          <p:cNvPr id="3" name="Image 2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A8007BD6-C840-78E0-8E62-566D65EF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4190669D-84B4-136F-829A-76AFE801A8A2}"/>
              </a:ext>
            </a:extLst>
          </p:cNvPr>
          <p:cNvSpPr txBox="1">
            <a:spLocks/>
          </p:cNvSpPr>
          <p:nvPr/>
        </p:nvSpPr>
        <p:spPr>
          <a:xfrm>
            <a:off x="1084179" y="764588"/>
            <a:ext cx="1049078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Bienvenue en 2025 ! </a:t>
            </a:r>
            <a:endParaRPr lang="fr-FR" sz="3800" dirty="0">
              <a:solidFill>
                <a:srgbClr val="03030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5" name="Image 4" descr="Une image contenant texte, oiseau, croquis, dessin humoristique&#10;&#10;Description générée automatiquement">
            <a:extLst>
              <a:ext uri="{FF2B5EF4-FFF2-40B4-BE49-F238E27FC236}">
                <a16:creationId xmlns:a16="http://schemas.microsoft.com/office/drawing/2014/main" id="{73AB94FD-0169-59DF-867B-8ADC42CB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29" y="2463126"/>
            <a:ext cx="10008280" cy="3223103"/>
          </a:xfrm>
          <a:prstGeom prst="rect">
            <a:avLst/>
          </a:prstGeom>
        </p:spPr>
      </p:pic>
      <p:pic>
        <p:nvPicPr>
          <p:cNvPr id="11" name="Image 10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9AFD3F61-FFD8-3560-8EC4-C5250A66F8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49" y="-19009"/>
            <a:ext cx="2767189" cy="261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05B6687A-474C-35A7-74B5-6576EC0E1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FEE43139-BC09-7665-C7C9-CF0A497A0F11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06CBFB34-3FD9-6C5F-111D-624E716157BC}"/>
              </a:ext>
            </a:extLst>
          </p:cNvPr>
          <p:cNvSpPr txBox="1">
            <a:spLocks/>
          </p:cNvSpPr>
          <p:nvPr/>
        </p:nvSpPr>
        <p:spPr>
          <a:xfrm>
            <a:off x="1084179" y="555765"/>
            <a:ext cx="3561680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</a:t>
            </a:r>
            <a:r>
              <a:rPr lang="fr-FR" sz="1600" b="1" dirty="0" err="1">
                <a:solidFill>
                  <a:srgbClr val="000000"/>
                </a:solidFill>
              </a:rPr>
              <a:t>events</a:t>
            </a:r>
            <a:r>
              <a:rPr lang="fr-FR" sz="1600" b="1" dirty="0">
                <a:solidFill>
                  <a:srgbClr val="000000"/>
                </a:solidFill>
              </a:rPr>
              <a:t>]</a:t>
            </a:r>
            <a:endParaRPr lang="fr-FR" sz="3600" b="1" dirty="0"/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F9C1E0BE-B27C-4A57-208A-830B750B30AF}"/>
              </a:ext>
            </a:extLst>
          </p:cNvPr>
          <p:cNvSpPr txBox="1">
            <a:spLocks/>
          </p:cNvSpPr>
          <p:nvPr/>
        </p:nvSpPr>
        <p:spPr>
          <a:xfrm>
            <a:off x="7480409" y="5062246"/>
            <a:ext cx="42718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+ Journées abonnés Biome + 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du 19 au 21 septembre</a:t>
            </a:r>
          </a:p>
        </p:txBody>
      </p:sp>
      <p:pic>
        <p:nvPicPr>
          <p:cNvPr id="3" name="Image 2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A8007BD6-C840-78E0-8E62-566D65EF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2" name="Google Shape;197;p32">
            <a:extLst>
              <a:ext uri="{FF2B5EF4-FFF2-40B4-BE49-F238E27FC236}">
                <a16:creationId xmlns:a16="http://schemas.microsoft.com/office/drawing/2014/main" id="{7173BC0F-7A19-62E2-EBBF-7D44F9AAB4D2}"/>
              </a:ext>
            </a:extLst>
          </p:cNvPr>
          <p:cNvSpPr txBox="1">
            <a:spLocks/>
          </p:cNvSpPr>
          <p:nvPr/>
        </p:nvSpPr>
        <p:spPr>
          <a:xfrm>
            <a:off x="1222471" y="2240743"/>
            <a:ext cx="5242433" cy="40883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Bioinspire Explore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Outil open-source d’exploration de la biodiversité : rendre accessible et croiser les données complexes (taxonomie, répartition géo-climatique, morphologie…)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Partenariat Muséum national d’Histoire naturelle, Ceebios, Myceco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Financement par la Direction Interministérielle du Numérique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Lauréat du trophée 2023 de la Direction des Achats de l’Etat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097F7F"/>
              </a:solidFill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Asteria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Plateforme digitale SaaS utilisant l’IA comme moyen au service de la pratique du biomimétisme en conception innovante. Lancement de la première communauté d’utilisateurs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Fruit de plusieurs années de R&amp;D au sein du programme BiOMIg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Filiale conjointe entre Ceebios et Anima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4190669D-84B4-136F-829A-76AFE801A8A2}"/>
              </a:ext>
            </a:extLst>
          </p:cNvPr>
          <p:cNvSpPr txBox="1">
            <a:spLocks/>
          </p:cNvSpPr>
          <p:nvPr/>
        </p:nvSpPr>
        <p:spPr>
          <a:xfrm>
            <a:off x="1084179" y="764588"/>
            <a:ext cx="1049078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Plateformes numériques au service du biomimétisme </a:t>
            </a:r>
            <a:endParaRPr lang="fr-FR" sz="3800" dirty="0">
              <a:solidFill>
                <a:srgbClr val="03030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6" name="Image 5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872ED2CB-069C-2501-987D-266D6839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0"/>
          <a:stretch/>
        </p:blipFill>
        <p:spPr>
          <a:xfrm>
            <a:off x="7224910" y="2599329"/>
            <a:ext cx="4486793" cy="299661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950A003-1CA5-E376-E10A-FBD44948C642}"/>
              </a:ext>
            </a:extLst>
          </p:cNvPr>
          <p:cNvSpPr txBox="1"/>
          <p:nvPr/>
        </p:nvSpPr>
        <p:spPr>
          <a:xfrm>
            <a:off x="7875149" y="5682575"/>
            <a:ext cx="3186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4"/>
              </a:rPr>
              <a:t>https://www.asteria.life/</a:t>
            </a:r>
            <a:r>
              <a:rPr lang="fr-FR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D333CF-5CA7-EF91-4BFA-58C7B2BE678D}"/>
              </a:ext>
            </a:extLst>
          </p:cNvPr>
          <p:cNvSpPr txBox="1"/>
          <p:nvPr/>
        </p:nvSpPr>
        <p:spPr>
          <a:xfrm>
            <a:off x="7353076" y="2182368"/>
            <a:ext cx="4230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5"/>
              </a:rPr>
              <a:t>https://bioinspire-explore.mnhn.fr/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55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05B6687A-474C-35A7-74B5-6576EC0E1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-118979" y="13"/>
            <a:ext cx="12191980" cy="685798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FEE43139-BC09-7665-C7C9-CF0A497A0F11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06CBFB34-3FD9-6C5F-111D-624E716157BC}"/>
              </a:ext>
            </a:extLst>
          </p:cNvPr>
          <p:cNvSpPr txBox="1">
            <a:spLocks/>
          </p:cNvSpPr>
          <p:nvPr/>
        </p:nvSpPr>
        <p:spPr>
          <a:xfrm>
            <a:off x="1084179" y="555765"/>
            <a:ext cx="3561680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</a:t>
            </a:r>
            <a:r>
              <a:rPr lang="fr-FR" sz="1600" b="1" dirty="0" err="1">
                <a:solidFill>
                  <a:srgbClr val="000000"/>
                </a:solidFill>
              </a:rPr>
              <a:t>events</a:t>
            </a:r>
            <a:r>
              <a:rPr lang="fr-FR" sz="1600" b="1" dirty="0">
                <a:solidFill>
                  <a:srgbClr val="000000"/>
                </a:solidFill>
              </a:rPr>
              <a:t>]</a:t>
            </a:r>
            <a:endParaRPr lang="fr-FR" sz="3600" b="1" dirty="0"/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F9C1E0BE-B27C-4A57-208A-830B750B30AF}"/>
              </a:ext>
            </a:extLst>
          </p:cNvPr>
          <p:cNvSpPr txBox="1">
            <a:spLocks/>
          </p:cNvSpPr>
          <p:nvPr/>
        </p:nvSpPr>
        <p:spPr>
          <a:xfrm>
            <a:off x="7480409" y="5062246"/>
            <a:ext cx="42718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+ Journées abonnés Biome + 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du 19 au 21 septembre</a:t>
            </a:r>
          </a:p>
        </p:txBody>
      </p:sp>
      <p:pic>
        <p:nvPicPr>
          <p:cNvPr id="3" name="Image 2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A8007BD6-C840-78E0-8E62-566D65EF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2" name="Google Shape;197;p32">
            <a:extLst>
              <a:ext uri="{FF2B5EF4-FFF2-40B4-BE49-F238E27FC236}">
                <a16:creationId xmlns:a16="http://schemas.microsoft.com/office/drawing/2014/main" id="{7173BC0F-7A19-62E2-EBBF-7D44F9AAB4D2}"/>
              </a:ext>
            </a:extLst>
          </p:cNvPr>
          <p:cNvSpPr txBox="1">
            <a:spLocks/>
          </p:cNvSpPr>
          <p:nvPr/>
        </p:nvSpPr>
        <p:spPr>
          <a:xfrm>
            <a:off x="1222471" y="1494326"/>
            <a:ext cx="5242433" cy="4929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Site bio-inspire et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régénératif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Adapter nos bâtiments, nos villes, nos territoires aux enjeux climatiques, écologiques et énergétiques par le biomimétisme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Expérimentation méthodologique et études de cas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Pocheco &amp; Ceebios &amp; Institut des Futurs souhaitables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14-15 mai 2025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FocusLab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Biomimétisme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Formation-Action pour réconcilier biodiversité, innovation et économie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5 jours pour expérimenter la méthode et les outils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Institut des Futurs souhaitables &amp; Ceebios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21-22-23 mai et 16-17 juin 2025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Déclinaisons en intra pour vos équipes </a:t>
            </a:r>
          </a:p>
        </p:txBody>
      </p:sp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4190669D-84B4-136F-829A-76AFE801A8A2}"/>
              </a:ext>
            </a:extLst>
          </p:cNvPr>
          <p:cNvSpPr txBox="1">
            <a:spLocks/>
          </p:cNvSpPr>
          <p:nvPr/>
        </p:nvSpPr>
        <p:spPr>
          <a:xfrm>
            <a:off x="1084179" y="764588"/>
            <a:ext cx="1049078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Formations</a:t>
            </a:r>
            <a:endParaRPr lang="fr-FR" sz="3800" dirty="0">
              <a:solidFill>
                <a:srgbClr val="03030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BF1119-5B30-D025-4D35-5CB5EA51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817" t="-9532" r="-5723" b="-5959"/>
          <a:stretch/>
        </p:blipFill>
        <p:spPr>
          <a:xfrm>
            <a:off x="9400084" y="3122311"/>
            <a:ext cx="2256645" cy="3070649"/>
          </a:xfrm>
          <a:prstGeom prst="rect">
            <a:avLst/>
          </a:prstGeom>
          <a:solidFill>
            <a:schemeClr val="bg1"/>
          </a:solidFill>
          <a:ln>
            <a:solidFill>
              <a:srgbClr val="39B5AF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220177-25C8-0B9D-D1C2-9D88B8A58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736" y="964275"/>
            <a:ext cx="2199515" cy="3070649"/>
          </a:xfrm>
          <a:prstGeom prst="rect">
            <a:avLst/>
          </a:prstGeom>
          <a:solidFill>
            <a:schemeClr val="bg1"/>
          </a:solidFill>
          <a:ln>
            <a:solidFill>
              <a:srgbClr val="39B5AF"/>
            </a:solidFill>
          </a:ln>
        </p:spPr>
      </p:pic>
    </p:spTree>
    <p:extLst>
      <p:ext uri="{BB962C8B-B14F-4D97-AF65-F5344CB8AC3E}">
        <p14:creationId xmlns:p14="http://schemas.microsoft.com/office/powerpoint/2010/main" val="203280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AF3B9-96FD-9FAA-621B-9BCF1BD5B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83E3CDD6-1FC4-F225-B772-6DF104CF3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3B20A0EE-7FBE-96E9-9099-B3F341A7F3DE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02313968-7C7F-BD65-8C56-B9A5CC0C3544}"/>
              </a:ext>
            </a:extLst>
          </p:cNvPr>
          <p:cNvSpPr txBox="1">
            <a:spLocks/>
          </p:cNvSpPr>
          <p:nvPr/>
        </p:nvSpPr>
        <p:spPr>
          <a:xfrm>
            <a:off x="1084179" y="555765"/>
            <a:ext cx="3561680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</a:t>
            </a:r>
            <a:r>
              <a:rPr lang="fr-FR" sz="1600" b="1" dirty="0" err="1">
                <a:solidFill>
                  <a:srgbClr val="000000"/>
                </a:solidFill>
              </a:rPr>
              <a:t>events</a:t>
            </a:r>
            <a:r>
              <a:rPr lang="fr-FR" sz="1600" b="1" dirty="0">
                <a:solidFill>
                  <a:srgbClr val="000000"/>
                </a:solidFill>
              </a:rPr>
              <a:t>]</a:t>
            </a:r>
            <a:endParaRPr lang="fr-FR" sz="3600" b="1" dirty="0"/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790A4854-F709-5318-88B6-61D92899247E}"/>
              </a:ext>
            </a:extLst>
          </p:cNvPr>
          <p:cNvSpPr txBox="1">
            <a:spLocks/>
          </p:cNvSpPr>
          <p:nvPr/>
        </p:nvSpPr>
        <p:spPr>
          <a:xfrm>
            <a:off x="7480409" y="5062246"/>
            <a:ext cx="42718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+ Journées abonnés Biome + 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du 19 au 21 septembre</a:t>
            </a:r>
          </a:p>
        </p:txBody>
      </p:sp>
      <p:pic>
        <p:nvPicPr>
          <p:cNvPr id="3" name="Image 2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4B233D8D-65CB-CE29-DC89-6F2D7F5FB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2" name="Google Shape;197;p32">
            <a:extLst>
              <a:ext uri="{FF2B5EF4-FFF2-40B4-BE49-F238E27FC236}">
                <a16:creationId xmlns:a16="http://schemas.microsoft.com/office/drawing/2014/main" id="{FF87F0C7-4E37-496D-40E0-1783F30F5DDD}"/>
              </a:ext>
            </a:extLst>
          </p:cNvPr>
          <p:cNvSpPr txBox="1">
            <a:spLocks/>
          </p:cNvSpPr>
          <p:nvPr/>
        </p:nvSpPr>
        <p:spPr>
          <a:xfrm>
            <a:off x="841471" y="2286000"/>
            <a:ext cx="5242433" cy="39602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Colloques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académiques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ème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édition du symposium international sur la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paléo-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bioinspiration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25 au 27 juin à Edimbourg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Conférence internationale sur les biotechnologies marines (</a:t>
            </a:r>
            <a:r>
              <a:rPr lang="fr-FR" sz="1200" b="1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IMBC 2025</a:t>
            </a: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)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7 au 11 juillet à Brest et Concarneau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Sessions dédiées au biomimétisme (enjeux globaux et focus matériaux)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Ecole d’été du programme européen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Nature4Nature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11 au 2 août à la Station Marine de Concarneau (MNHN)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Cours – travaux pratiques – excursions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Chaire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au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collèg</a:t>
            </a:r>
            <a:r>
              <a:rPr lang="en-US" sz="2000" dirty="0">
                <a:solidFill>
                  <a:srgbClr val="097F7F"/>
                </a:solidFill>
                <a:latin typeface="Seaford"/>
                <a:ea typeface="+mn-ea"/>
                <a:cs typeface="+mn-cs"/>
              </a:rPr>
              <a:t>e de France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Sébastien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Lecommandoux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(Bordeaux INP) lauréat d’une chaire d’innovation technologique Liliane Bettencourt au Collège de France sur les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Biomatériaux de demain : polymères biomimétiques et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biohybrides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522BA34D-E0E0-42D7-1FF4-F56DB10B543A}"/>
              </a:ext>
            </a:extLst>
          </p:cNvPr>
          <p:cNvSpPr txBox="1">
            <a:spLocks/>
          </p:cNvSpPr>
          <p:nvPr/>
        </p:nvSpPr>
        <p:spPr>
          <a:xfrm>
            <a:off x="1084179" y="764588"/>
            <a:ext cx="1049078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Dynamiques de </a:t>
            </a:r>
          </a:p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recherche </a:t>
            </a:r>
            <a:endParaRPr lang="fr-FR" sz="3800" dirty="0">
              <a:solidFill>
                <a:srgbClr val="03030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7" name="Image 6" descr="Une image contenant texte, Police, graphisme, capture d’écran&#10;&#10;Description générée automatiquement">
            <a:extLst>
              <a:ext uri="{FF2B5EF4-FFF2-40B4-BE49-F238E27FC236}">
                <a16:creationId xmlns:a16="http://schemas.microsoft.com/office/drawing/2014/main" id="{DC35A4AA-C355-B204-A60B-4EFB40990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20" y="2829369"/>
            <a:ext cx="2873142" cy="1515133"/>
          </a:xfrm>
          <a:prstGeom prst="rect">
            <a:avLst/>
          </a:prstGeom>
        </p:spPr>
      </p:pic>
      <p:pic>
        <p:nvPicPr>
          <p:cNvPr id="9" name="Image 8" descr="Une image contenant texte, bâtiment, ciel, capture d’écran&#10;&#10;Description générée automatiquement">
            <a:extLst>
              <a:ext uri="{FF2B5EF4-FFF2-40B4-BE49-F238E27FC236}">
                <a16:creationId xmlns:a16="http://schemas.microsoft.com/office/drawing/2014/main" id="{3BDB01BF-417B-A811-8B64-59FACB2D7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04" y="2829369"/>
            <a:ext cx="2857267" cy="15151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6A0DFC-02E9-BBD7-EA62-F99101FA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719" y="449977"/>
            <a:ext cx="5883952" cy="2207793"/>
          </a:xfrm>
          <a:prstGeom prst="rect">
            <a:avLst/>
          </a:prstGeom>
        </p:spPr>
      </p:pic>
      <p:pic>
        <p:nvPicPr>
          <p:cNvPr id="20" name="Image 19" descr="Une image contenant Visage humain, texte, homme, habits&#10;&#10;Description générée automatiquement">
            <a:extLst>
              <a:ext uri="{FF2B5EF4-FFF2-40B4-BE49-F238E27FC236}">
                <a16:creationId xmlns:a16="http://schemas.microsoft.com/office/drawing/2014/main" id="{04C46F64-72F0-762F-938E-0EC62AEBD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719" y="4520094"/>
            <a:ext cx="3506952" cy="1972661"/>
          </a:xfrm>
          <a:prstGeom prst="rect">
            <a:avLst/>
          </a:prstGeom>
        </p:spPr>
      </p:pic>
      <p:pic>
        <p:nvPicPr>
          <p:cNvPr id="22" name="Image 21" descr="Une image contenant texte, Police, logo, Emblème&#10;&#10;Description générée automatiquement">
            <a:extLst>
              <a:ext uri="{FF2B5EF4-FFF2-40B4-BE49-F238E27FC236}">
                <a16:creationId xmlns:a16="http://schemas.microsoft.com/office/drawing/2014/main" id="{EFE4F32B-3CE3-2C46-5D70-F135553A0D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02" y="4499687"/>
            <a:ext cx="1443066" cy="19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2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01766-75B1-48D5-DE00-961649E51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D549C27E-3A94-0D5B-1109-3FD062B06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9C612A43-C317-4C5C-7B98-3E8AF73174C2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2E928078-86DA-93E9-DB6D-A6862010E958}"/>
              </a:ext>
            </a:extLst>
          </p:cNvPr>
          <p:cNvSpPr txBox="1">
            <a:spLocks/>
          </p:cNvSpPr>
          <p:nvPr/>
        </p:nvSpPr>
        <p:spPr>
          <a:xfrm>
            <a:off x="1084179" y="555765"/>
            <a:ext cx="3561680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</a:t>
            </a:r>
            <a:r>
              <a:rPr lang="fr-FR" sz="1600" b="1" dirty="0" err="1">
                <a:solidFill>
                  <a:srgbClr val="000000"/>
                </a:solidFill>
              </a:rPr>
              <a:t>events</a:t>
            </a:r>
            <a:r>
              <a:rPr lang="fr-FR" sz="1600" b="1" dirty="0">
                <a:solidFill>
                  <a:srgbClr val="000000"/>
                </a:solidFill>
              </a:rPr>
              <a:t>]</a:t>
            </a:r>
            <a:endParaRPr lang="fr-FR" sz="3600" b="1" dirty="0"/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2393EAC6-0735-B523-8413-EDE7048839B4}"/>
              </a:ext>
            </a:extLst>
          </p:cNvPr>
          <p:cNvSpPr txBox="1">
            <a:spLocks/>
          </p:cNvSpPr>
          <p:nvPr/>
        </p:nvSpPr>
        <p:spPr>
          <a:xfrm>
            <a:off x="7480409" y="5062246"/>
            <a:ext cx="42718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+ Journées abonnés Biome + 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du 19 au 21 septembre</a:t>
            </a:r>
          </a:p>
        </p:txBody>
      </p:sp>
      <p:pic>
        <p:nvPicPr>
          <p:cNvPr id="3" name="Image 2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C267D9D5-430C-93FD-40C7-7C4154B8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60D1FE84-90B1-88E8-36AB-C4118AEC73E3}"/>
              </a:ext>
            </a:extLst>
          </p:cNvPr>
          <p:cNvSpPr txBox="1">
            <a:spLocks/>
          </p:cNvSpPr>
          <p:nvPr/>
        </p:nvSpPr>
        <p:spPr>
          <a:xfrm>
            <a:off x="1084179" y="764588"/>
            <a:ext cx="1049078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3800" dirty="0" err="1">
                <a:solidFill>
                  <a:srgbClr val="39B5AF"/>
                </a:solidFill>
                <a:latin typeface="Montserrat SemiBold" panose="00000700000000000000" pitchFamily="2" charset="0"/>
              </a:rPr>
              <a:t>BiomimExpo</a:t>
            </a:r>
            <a:endParaRPr lang="fr-FR" sz="3800" dirty="0">
              <a:solidFill>
                <a:srgbClr val="03030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4" name="Image 3" descr="Une image contenant texte, arbre, plein air, nature&#10;&#10;Description générée automatiquement">
            <a:extLst>
              <a:ext uri="{FF2B5EF4-FFF2-40B4-BE49-F238E27FC236}">
                <a16:creationId xmlns:a16="http://schemas.microsoft.com/office/drawing/2014/main" id="{2BBB9819-5AF8-0314-0AEB-00FE54224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1" y="1546111"/>
            <a:ext cx="8981137" cy="50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1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22A33-6604-11C5-1CCE-867B65103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BAAB5E1C-35C3-FF61-BB21-AC615335C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778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sp>
        <p:nvSpPr>
          <p:cNvPr id="10" name="Google Shape;197;p32">
            <a:extLst>
              <a:ext uri="{FF2B5EF4-FFF2-40B4-BE49-F238E27FC236}">
                <a16:creationId xmlns:a16="http://schemas.microsoft.com/office/drawing/2014/main" id="{B1FED713-E276-70A3-A8AF-B1B5F05D2D9C}"/>
              </a:ext>
            </a:extLst>
          </p:cNvPr>
          <p:cNvSpPr txBox="1">
            <a:spLocks/>
          </p:cNvSpPr>
          <p:nvPr/>
        </p:nvSpPr>
        <p:spPr>
          <a:xfrm>
            <a:off x="2611454" y="3055290"/>
            <a:ext cx="6637004" cy="97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t"/>
            <a:endParaRPr lang="en-US" sz="1200" i="1" dirty="0"/>
          </a:p>
        </p:txBody>
      </p:sp>
      <p:sp>
        <p:nvSpPr>
          <p:cNvPr id="17" name="Google Shape;185;p31">
            <a:extLst>
              <a:ext uri="{FF2B5EF4-FFF2-40B4-BE49-F238E27FC236}">
                <a16:creationId xmlns:a16="http://schemas.microsoft.com/office/drawing/2014/main" id="{C4116BF2-93FB-2B6F-9178-2025A20E3925}"/>
              </a:ext>
            </a:extLst>
          </p:cNvPr>
          <p:cNvSpPr txBox="1">
            <a:spLocks/>
          </p:cNvSpPr>
          <p:nvPr/>
        </p:nvSpPr>
        <p:spPr>
          <a:xfrm>
            <a:off x="1084179" y="555765"/>
            <a:ext cx="3561680" cy="4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Montserrat SemiBold" panose="00000700000000000000" pitchFamily="2" charset="0"/>
                <a:ea typeface="Rubik Light"/>
                <a:cs typeface="Rubik Light"/>
                <a:sym typeface="Rubik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3100"/>
              <a:buFont typeface="Rubik Light"/>
              <a:buNone/>
              <a:defRPr sz="3100" b="0" i="0" u="none" strike="noStrike" cap="none">
                <a:solidFill>
                  <a:srgbClr val="272727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[team]</a:t>
            </a:r>
            <a:endParaRPr lang="fr-FR" sz="3600" b="1" dirty="0"/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7E0C58C5-9F73-A6FC-428D-89DF539BB5DE}"/>
              </a:ext>
            </a:extLst>
          </p:cNvPr>
          <p:cNvSpPr txBox="1">
            <a:spLocks/>
          </p:cNvSpPr>
          <p:nvPr/>
        </p:nvSpPr>
        <p:spPr>
          <a:xfrm>
            <a:off x="7480409" y="5062246"/>
            <a:ext cx="42718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+ Journées abonnés Biome + 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du 19 au 21 septembre</a:t>
            </a:r>
          </a:p>
        </p:txBody>
      </p:sp>
      <p:pic>
        <p:nvPicPr>
          <p:cNvPr id="3" name="Image 2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EE5192AD-1C47-105F-0DF2-D4C6F188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9" y="5810047"/>
            <a:ext cx="1203158" cy="1208607"/>
          </a:xfrm>
          <a:prstGeom prst="rect">
            <a:avLst/>
          </a:prstGeom>
        </p:spPr>
      </p:pic>
      <p:sp>
        <p:nvSpPr>
          <p:cNvPr id="2" name="Google Shape;197;p32">
            <a:extLst>
              <a:ext uri="{FF2B5EF4-FFF2-40B4-BE49-F238E27FC236}">
                <a16:creationId xmlns:a16="http://schemas.microsoft.com/office/drawing/2014/main" id="{EB114469-B11E-906C-ABD6-2FE4EA95E42B}"/>
              </a:ext>
            </a:extLst>
          </p:cNvPr>
          <p:cNvSpPr txBox="1">
            <a:spLocks/>
          </p:cNvSpPr>
          <p:nvPr/>
        </p:nvSpPr>
        <p:spPr>
          <a:xfrm>
            <a:off x="4041449" y="1570048"/>
            <a:ext cx="6877920" cy="4929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Matthis ROUBLIQUE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Expériences précédentes dans le milieu bancaire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Chargé de développement Ceebios, basé à Lille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&gt;&gt; vous accompagner au mieux dans votre parcours en biomimétisme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&gt;&gt; vous rendre plus accessible les différentes options au sein de la coopérative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hlinkClick r:id="rId3"/>
              </a:rPr>
              <a:t>matthis.roublique@ceebios.com</a:t>
            </a: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7F7F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Quentin THOMAS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Expérience de Responsable Biodiversité chez Engage : sensibilisation grand public et accompagnement des organisations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Chargé de l’animation des communautés Ceebios, basé à Paris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&gt;&gt; animer et fédérer les réseaux de parties prenantes (Biome+, GT filières, sociétaires…)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&gt;&gt; favoriser l’intelligence collective et la collaboration multi-acteurs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hlinkClick r:id="rId4"/>
              </a:rPr>
              <a:t>quentin.thomas@ceebios.com</a:t>
            </a:r>
            <a:r>
              <a:rPr lang="fr-FR" sz="1200" dirty="0">
                <a:solidFill>
                  <a:prstClr val="black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97F7F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39" name="Google Shape;158;p29">
            <a:extLst>
              <a:ext uri="{FF2B5EF4-FFF2-40B4-BE49-F238E27FC236}">
                <a16:creationId xmlns:a16="http://schemas.microsoft.com/office/drawing/2014/main" id="{9B3948FB-5BBD-85EE-8035-05794172A93D}"/>
              </a:ext>
            </a:extLst>
          </p:cNvPr>
          <p:cNvSpPr txBox="1">
            <a:spLocks/>
          </p:cNvSpPr>
          <p:nvPr/>
        </p:nvSpPr>
        <p:spPr>
          <a:xfrm>
            <a:off x="1084179" y="764588"/>
            <a:ext cx="1049078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3800" dirty="0">
                <a:solidFill>
                  <a:srgbClr val="39B5AF"/>
                </a:solidFill>
                <a:latin typeface="Montserrat SemiBold" panose="00000700000000000000" pitchFamily="2" charset="0"/>
              </a:rPr>
              <a:t>Bienvenue dans l’aventure Ceebios</a:t>
            </a:r>
            <a:endParaRPr lang="fr-FR" sz="3800" dirty="0">
              <a:solidFill>
                <a:srgbClr val="03030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5" name="Image 4" descr="Une image contenant Visage humain, habits, personne, homme&#10;&#10;Description générée automatiquement">
            <a:extLst>
              <a:ext uri="{FF2B5EF4-FFF2-40B4-BE49-F238E27FC236}">
                <a16:creationId xmlns:a16="http://schemas.microsoft.com/office/drawing/2014/main" id="{90ED79B0-1D64-5074-B864-98311F13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r="14983" b="28117"/>
          <a:stretch/>
        </p:blipFill>
        <p:spPr>
          <a:xfrm>
            <a:off x="1718904" y="4496184"/>
            <a:ext cx="1707741" cy="1704823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FDF3C0-5264-3E98-8EC1-DBF3D6FE21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94" t="4552" r="12211" b="5377"/>
          <a:stretch/>
        </p:blipFill>
        <p:spPr>
          <a:xfrm>
            <a:off x="1747623" y="2202878"/>
            <a:ext cx="1727662" cy="1704823"/>
          </a:xfrm>
          <a:prstGeom prst="ellipse">
            <a:avLst/>
          </a:prstGeom>
          <a:ln w="38100">
            <a:solidFill>
              <a:srgbClr val="39B5AF"/>
            </a:solidFill>
          </a:ln>
        </p:spPr>
      </p:pic>
    </p:spTree>
    <p:extLst>
      <p:ext uri="{BB962C8B-B14F-4D97-AF65-F5344CB8AC3E}">
        <p14:creationId xmlns:p14="http://schemas.microsoft.com/office/powerpoint/2010/main" val="923631679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728</Words>
  <Application>Microsoft Office PowerPoint</Application>
  <PresentationFormat>Grand écran</PresentationFormat>
  <Paragraphs>161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Montserrat SemiBold</vt:lpstr>
      <vt:lpstr>Open Sans ExtraBold</vt:lpstr>
      <vt:lpstr>Open Sans Light</vt:lpstr>
      <vt:lpstr>Seaford</vt:lpstr>
      <vt:lpstr>LevelVTI</vt:lpstr>
      <vt:lpstr>Webinaire Biome +  [ACOUSTIQUE &amp; BIOMIMETISME] Ouvrez grand vos oreilles sur la biodiversité !</vt:lpstr>
      <vt:lpstr>Présentation PowerPoint</vt:lpstr>
      <vt:lpstr>Les actus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Regards croisés</vt:lpstr>
      <vt:lpstr>Présentation PowerPoint</vt:lpstr>
      <vt:lpstr>La parole est à vous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#5 Webinaire Biome +  [INNVOVATION] De l’idée à la création  d’une entreprise bio-inspirée</dc:title>
  <dc:creator>Communication (CEEBIOS)</dc:creator>
  <cp:lastModifiedBy>Laura MAGRO (Ceebios)</cp:lastModifiedBy>
  <cp:revision>50</cp:revision>
  <dcterms:created xsi:type="dcterms:W3CDTF">2023-05-15T14:48:42Z</dcterms:created>
  <dcterms:modified xsi:type="dcterms:W3CDTF">2025-02-05T20:44:48Z</dcterms:modified>
</cp:coreProperties>
</file>